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theme/themeOverride1.xml" ContentType="application/vnd.openxmlformats-officedocument.themeOverride+xml"/>
  <Override PartName="/ppt/theme/themeOverride2.xml" ContentType="application/vnd.openxmlformats-officedocument.themeOverr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2" r:id="rId1"/>
  </p:sldMasterIdLst>
  <p:notesMasterIdLst>
    <p:notesMasterId r:id="rId33"/>
  </p:notesMasterIdLst>
  <p:handoutMasterIdLst>
    <p:handoutMasterId r:id="rId34"/>
  </p:handoutMasterIdLst>
  <p:sldIdLst>
    <p:sldId id="256" r:id="rId2"/>
    <p:sldId id="292" r:id="rId3"/>
    <p:sldId id="278" r:id="rId4"/>
    <p:sldId id="280" r:id="rId5"/>
    <p:sldId id="258" r:id="rId6"/>
    <p:sldId id="259" r:id="rId7"/>
    <p:sldId id="260" r:id="rId8"/>
    <p:sldId id="281" r:id="rId9"/>
    <p:sldId id="262" r:id="rId10"/>
    <p:sldId id="263" r:id="rId11"/>
    <p:sldId id="264" r:id="rId12"/>
    <p:sldId id="282" r:id="rId13"/>
    <p:sldId id="283" r:id="rId14"/>
    <p:sldId id="284" r:id="rId15"/>
    <p:sldId id="289" r:id="rId16"/>
    <p:sldId id="265" r:id="rId17"/>
    <p:sldId id="290" r:id="rId18"/>
    <p:sldId id="270" r:id="rId19"/>
    <p:sldId id="294" r:id="rId20"/>
    <p:sldId id="293" r:id="rId21"/>
    <p:sldId id="266" r:id="rId22"/>
    <p:sldId id="267" r:id="rId23"/>
    <p:sldId id="268" r:id="rId24"/>
    <p:sldId id="269" r:id="rId25"/>
    <p:sldId id="271" r:id="rId26"/>
    <p:sldId id="272" r:id="rId27"/>
    <p:sldId id="273" r:id="rId28"/>
    <p:sldId id="275" r:id="rId29"/>
    <p:sldId id="285" r:id="rId30"/>
    <p:sldId id="286" r:id="rId31"/>
    <p:sldId id="287" r:id="rId3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88" autoAdjust="0"/>
    <p:restoredTop sz="93910" autoAdjust="0"/>
  </p:normalViewPr>
  <p:slideViewPr>
    <p:cSldViewPr snapToGrid="0">
      <p:cViewPr varScale="1">
        <p:scale>
          <a:sx n="64" d="100"/>
          <a:sy n="64" d="100"/>
        </p:scale>
        <p:origin x="954" y="60"/>
      </p:cViewPr>
      <p:guideLst/>
    </p:cSldViewPr>
  </p:slideViewPr>
  <p:outlineViewPr>
    <p:cViewPr>
      <p:scale>
        <a:sx n="33" d="100"/>
        <a:sy n="33" d="100"/>
      </p:scale>
      <p:origin x="0" y="-792"/>
    </p:cViewPr>
  </p:outlineViewPr>
  <p:notesTextViewPr>
    <p:cViewPr>
      <p:scale>
        <a:sx n="1" d="1"/>
        <a:sy n="1" d="1"/>
      </p:scale>
      <p:origin x="0" y="0"/>
    </p:cViewPr>
  </p:notesTextViewPr>
  <p:sorterViewPr>
    <p:cViewPr>
      <p:scale>
        <a:sx n="100" d="100"/>
        <a:sy n="100" d="100"/>
      </p:scale>
      <p:origin x="0" y="0"/>
    </p:cViewPr>
  </p:sorterViewPr>
  <p:notesViewPr>
    <p:cSldViewPr snapToGrid="0" showGuides="1">
      <p:cViewPr varScale="1">
        <p:scale>
          <a:sx n="52" d="100"/>
          <a:sy n="52" d="100"/>
        </p:scale>
        <p:origin x="2946"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0C9B7DB0-023F-4685-8418-0E5A9D3B76B1}"/>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285A5DCC-4DE3-402D-940E-70CFAC14F19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C9175076-29DD-4591-9D17-801936E02CA4}" type="datetimeFigureOut">
              <a:rPr lang="ru-RU" smtClean="0"/>
              <a:t>23.01.2024</a:t>
            </a:fld>
            <a:endParaRPr lang="ru-RU"/>
          </a:p>
        </p:txBody>
      </p:sp>
      <p:sp>
        <p:nvSpPr>
          <p:cNvPr id="4" name="Нижний колонтитул 3">
            <a:extLst>
              <a:ext uri="{FF2B5EF4-FFF2-40B4-BE49-F238E27FC236}">
                <a16:creationId xmlns:a16="http://schemas.microsoft.com/office/drawing/2014/main" id="{BC9E8100-20A9-4110-8D3A-CD0BEA7EBC70}"/>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E4BA69BC-7422-47AA-A335-D3A829D33645}"/>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BFDDFC02-4493-40B4-AFFA-5ED3FFDA79C7}" type="slidenum">
              <a:rPr lang="ru-RU" smtClean="0"/>
              <a:t>‹#›</a:t>
            </a:fld>
            <a:endParaRPr lang="ru-RU"/>
          </a:p>
        </p:txBody>
      </p:sp>
    </p:spTree>
    <p:extLst>
      <p:ext uri="{BB962C8B-B14F-4D97-AF65-F5344CB8AC3E}">
        <p14:creationId xmlns:p14="http://schemas.microsoft.com/office/powerpoint/2010/main" val="87394163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D3C652C-A0D9-4CD1-AC77-840E2DD1B16A}" type="datetimeFigureOut">
              <a:rPr lang="ru-RU" smtClean="0"/>
              <a:t>23.01.2024</a:t>
            </a:fld>
            <a:endParaRPr lang="ru-RU"/>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6F19F24-C9E0-46DE-AA65-119F84501E97}" type="slidenum">
              <a:rPr lang="ru-RU" smtClean="0"/>
              <a:t>‹#›</a:t>
            </a:fld>
            <a:endParaRPr lang="ru-RU"/>
          </a:p>
        </p:txBody>
      </p:sp>
    </p:spTree>
    <p:extLst>
      <p:ext uri="{BB962C8B-B14F-4D97-AF65-F5344CB8AC3E}">
        <p14:creationId xmlns:p14="http://schemas.microsoft.com/office/powerpoint/2010/main" val="33562722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6F19F24-C9E0-46DE-AA65-119F84501E97}" type="slidenum">
              <a:rPr lang="ru-RU" smtClean="0"/>
              <a:t>6</a:t>
            </a:fld>
            <a:endParaRPr lang="ru-RU"/>
          </a:p>
        </p:txBody>
      </p:sp>
    </p:spTree>
    <p:extLst>
      <p:ext uri="{BB962C8B-B14F-4D97-AF65-F5344CB8AC3E}">
        <p14:creationId xmlns:p14="http://schemas.microsoft.com/office/powerpoint/2010/main" val="217927713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5"/>
          </p:nvPr>
        </p:nvSpPr>
        <p:spPr/>
        <p:txBody>
          <a:bodyPr/>
          <a:lstStyle/>
          <a:p>
            <a:fld id="{D6F19F24-C9E0-46DE-AA65-119F84501E97}" type="slidenum">
              <a:rPr lang="ru-RU" smtClean="0"/>
              <a:t>28</a:t>
            </a:fld>
            <a:endParaRPr lang="ru-RU"/>
          </a:p>
        </p:txBody>
      </p:sp>
    </p:spTree>
    <p:extLst>
      <p:ext uri="{BB962C8B-B14F-4D97-AF65-F5344CB8AC3E}">
        <p14:creationId xmlns:p14="http://schemas.microsoft.com/office/powerpoint/2010/main" val="408611986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5"/>
          </p:nvPr>
        </p:nvSpPr>
        <p:spPr/>
        <p:txBody>
          <a:bodyPr/>
          <a:lstStyle/>
          <a:p>
            <a:fld id="{D6F19F24-C9E0-46DE-AA65-119F84501E97}" type="slidenum">
              <a:rPr lang="ru-RU" smtClean="0"/>
              <a:t>29</a:t>
            </a:fld>
            <a:endParaRPr lang="ru-RU"/>
          </a:p>
        </p:txBody>
      </p:sp>
    </p:spTree>
    <p:extLst>
      <p:ext uri="{BB962C8B-B14F-4D97-AF65-F5344CB8AC3E}">
        <p14:creationId xmlns:p14="http://schemas.microsoft.com/office/powerpoint/2010/main" val="393261814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5"/>
          </p:nvPr>
        </p:nvSpPr>
        <p:spPr/>
        <p:txBody>
          <a:bodyPr/>
          <a:lstStyle/>
          <a:p>
            <a:fld id="{D6F19F24-C9E0-46DE-AA65-119F84501E97}" type="slidenum">
              <a:rPr lang="ru-RU" smtClean="0"/>
              <a:t>30</a:t>
            </a:fld>
            <a:endParaRPr lang="ru-RU"/>
          </a:p>
        </p:txBody>
      </p:sp>
    </p:spTree>
    <p:extLst>
      <p:ext uri="{BB962C8B-B14F-4D97-AF65-F5344CB8AC3E}">
        <p14:creationId xmlns:p14="http://schemas.microsoft.com/office/powerpoint/2010/main" val="8050126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5"/>
          </p:nvPr>
        </p:nvSpPr>
        <p:spPr/>
        <p:txBody>
          <a:bodyPr/>
          <a:lstStyle/>
          <a:p>
            <a:fld id="{D6F19F24-C9E0-46DE-AA65-119F84501E97}" type="slidenum">
              <a:rPr lang="ru-RU" smtClean="0"/>
              <a:t>31</a:t>
            </a:fld>
            <a:endParaRPr lang="ru-RU"/>
          </a:p>
        </p:txBody>
      </p:sp>
    </p:spTree>
    <p:extLst>
      <p:ext uri="{BB962C8B-B14F-4D97-AF65-F5344CB8AC3E}">
        <p14:creationId xmlns:p14="http://schemas.microsoft.com/office/powerpoint/2010/main" val="273523897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ru-RU"/>
              <a:t>Образец заголовка</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70619124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0439874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55EDBE0-F132-4C9D-80BF-A0EC388035CE}" type="slidenum">
              <a:rPr lang="ru-RU" smtClean="0"/>
              <a:t>‹#›</a:t>
            </a:fld>
            <a:endParaRPr lang="ru-RU"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77745683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ru-RU"/>
              <a:t>Образец заголовка</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263019315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48105731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184098110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ncho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234439664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91902318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ru-RU"/>
              <a:t>Образец заголовка</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83395272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36750079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70519393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13"/>
          <p:cNvSpPr>
            <a:spLocks noGrp="1"/>
          </p:cNvSpPr>
          <p:nvPr>
            <p:ph type="title"/>
          </p:nvPr>
        </p:nvSpPr>
        <p:spPr/>
        <p:txBody>
          <a:bodyPr/>
          <a:lstStyle/>
          <a:p>
            <a:r>
              <a:rPr lang="ru-RU"/>
              <a:t>Образец заголовка</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8" name="Footer Placeholder 7"/>
          <p:cNvSpPr>
            <a:spLocks noGrp="1"/>
          </p:cNvSpPr>
          <p:nvPr>
            <p:ph type="ftr" sz="quarter" idx="11"/>
          </p:nvPr>
        </p:nvSpPr>
        <p:spPr/>
        <p:txBody>
          <a:bodyPr/>
          <a:lstStyle/>
          <a:p>
            <a:endParaRPr lang="ru-RU"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114470197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4" name="Footer Placeholder 3"/>
          <p:cNvSpPr>
            <a:spLocks noGrp="1"/>
          </p:cNvSpPr>
          <p:nvPr>
            <p:ph type="ftr" sz="quarter" idx="11"/>
          </p:nvPr>
        </p:nvSpPr>
        <p:spPr/>
        <p:txBody>
          <a:bodyPr/>
          <a:lstStyle/>
          <a:p>
            <a:endParaRPr lang="ru-RU"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108550144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3" name="Footer Placeholder 2"/>
          <p:cNvSpPr>
            <a:spLocks noGrp="1"/>
          </p:cNvSpPr>
          <p:nvPr>
            <p:ph type="ftr" sz="quarter" idx="11"/>
          </p:nvPr>
        </p:nvSpPr>
        <p:spPr/>
        <p:txBody>
          <a:bodyPr/>
          <a:lstStyle/>
          <a:p>
            <a:endParaRPr lang="ru-RU"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95704853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ru-RU"/>
              <a:t>Образец заголовка</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27997129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dirty="0"/>
              <a:t>Вставка рисунка</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23.01.2024</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5394334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32"/>
            <a:ext cx="2356674" cy="6853285"/>
            <a:chOff x="6627813" y="195454"/>
            <a:chExt cx="1952625" cy="5678297"/>
          </a:xfrm>
        </p:grpSpPr>
        <p:sp>
          <p:nvSpPr>
            <p:cNvPr id="11" name="Freeform 27"/>
            <p:cNvSpPr/>
            <p:nvPr/>
          </p:nvSpPr>
          <p:spPr bwMode="auto">
            <a:xfrm>
              <a:off x="6627813" y="195454"/>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8511844C-06A3-499B-AF93-4927CD9F8F8D}" type="datetimeFigureOut">
              <a:rPr lang="ru-RU" smtClean="0"/>
              <a:t>23.01.2024</a:t>
            </a:fld>
            <a:endParaRPr lang="ru-RU"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dirty="0"/>
          </a:p>
        </p:txBody>
      </p:sp>
      <p:sp>
        <p:nvSpPr>
          <p:cNvPr id="6" name="Slide Number Placeholder 5"/>
          <p:cNvSpPr>
            <a:spLocks noGrp="1"/>
          </p:cNvSpPr>
          <p:nvPr>
            <p:ph type="sldNum" sz="quarter" idx="4"/>
          </p:nvPr>
        </p:nvSpPr>
        <p:spPr>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255EDBE0-F132-4C9D-80BF-A0EC388035CE}" type="slidenum">
              <a:rPr lang="ru-RU" smtClean="0"/>
              <a:t>‹#›</a:t>
            </a:fld>
            <a:endParaRPr lang="ru-RU" dirty="0"/>
          </a:p>
        </p:txBody>
      </p:sp>
    </p:spTree>
    <p:extLst>
      <p:ext uri="{BB962C8B-B14F-4D97-AF65-F5344CB8AC3E}">
        <p14:creationId xmlns:p14="http://schemas.microsoft.com/office/powerpoint/2010/main" val="1959456137"/>
      </p:ext>
    </p:extLst>
  </p:cSld>
  <p:clrMap bg1="lt1" tx1="dk1" bg2="lt2" tx2="dk2" accent1="accent1" accent2="accent2" accent3="accent3" accent4="accent4" accent5="accent5" accent6="accent6" hlink="hlink" folHlink="folHlink"/>
  <p:sldLayoutIdLst>
    <p:sldLayoutId id="2147483713" r:id="rId1"/>
    <p:sldLayoutId id="2147483714" r:id="rId2"/>
    <p:sldLayoutId id="2147483715" r:id="rId3"/>
    <p:sldLayoutId id="2147483716" r:id="rId4"/>
    <p:sldLayoutId id="2147483717" r:id="rId5"/>
    <p:sldLayoutId id="2147483718" r:id="rId6"/>
    <p:sldLayoutId id="2147483719" r:id="rId7"/>
    <p:sldLayoutId id="2147483720" r:id="rId8"/>
    <p:sldLayoutId id="2147483721" r:id="rId9"/>
    <p:sldLayoutId id="2147483722" r:id="rId10"/>
    <p:sldLayoutId id="2147483723" r:id="rId11"/>
    <p:sldLayoutId id="2147483724" r:id="rId12"/>
    <p:sldLayoutId id="2147483725" r:id="rId13"/>
    <p:sldLayoutId id="2147483726" r:id="rId14"/>
    <p:sldLayoutId id="2147483727" r:id="rId15"/>
    <p:sldLayoutId id="2147483728" r:id="rId16"/>
  </p:sldLayoutIdLst>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8.xml"/><Relationship Id="rId1" Type="http://schemas.openxmlformats.org/officeDocument/2006/relationships/themeOverride" Target="../theme/themeOverride1.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8.xml"/><Relationship Id="rId1" Type="http://schemas.openxmlformats.org/officeDocument/2006/relationships/themeOverride" Target="../theme/themeOverride2.xml"/></Relationships>
</file>

<file path=ppt/slides/_rels/slide14.xml.rels><?xml version="1.0" encoding="UTF-8" standalone="yes"?>
<Relationships xmlns="http://schemas.openxmlformats.org/package/2006/relationships"><Relationship Id="rId3" Type="http://schemas.openxmlformats.org/officeDocument/2006/relationships/hyperlink" Target="https://www.moex.com/ru/marketdata/indices/state/g-curve/" TargetMode="External"/><Relationship Id="rId2" Type="http://schemas.openxmlformats.org/officeDocument/2006/relationships/hyperlink" Target="https://cbr.ru/hd_base/zcyc_params/" TargetMode="External"/><Relationship Id="rId1" Type="http://schemas.openxmlformats.org/officeDocument/2006/relationships/slideLayout" Target="../slideLayouts/slideLayout8.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2" Type="http://schemas.openxmlformats.org/officeDocument/2006/relationships/hyperlink" Target="https://www.sravni.ru/" TargetMode="Externa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3.xml.rels><?xml version="1.0" encoding="UTF-8" standalone="yes"?>
<Relationships xmlns="http://schemas.openxmlformats.org/package/2006/relationships"><Relationship Id="rId3" Type="http://schemas.openxmlformats.org/officeDocument/2006/relationships/hyperlink" Target="https://cbr.ru/statistics/bank_sector/int_rat/1023/" TargetMode="External"/><Relationship Id="rId2" Type="http://schemas.openxmlformats.org/officeDocument/2006/relationships/hyperlink" Target="https://cbr.ru/statistics/bank_sector/int_rat/" TargetMode="External"/><Relationship Id="rId1" Type="http://schemas.openxmlformats.org/officeDocument/2006/relationships/slideLayout" Target="../slideLayouts/slideLayout8.xml"/><Relationship Id="rId4" Type="http://schemas.openxmlformats.org/officeDocument/2006/relationships/hyperlink" Target="https://cbr.ru/Collection/Collection/File/46695/stat_bulletin_lending_23-10_41.pdf"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8.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0.xml.rels><?xml version="1.0" encoding="UTF-8" standalone="yes"?>
<Relationships xmlns="http://schemas.openxmlformats.org/package/2006/relationships"><Relationship Id="rId3" Type="http://schemas.openxmlformats.org/officeDocument/2006/relationships/hyperlink" Target="http://www.bmcenter.ru/" TargetMode="External"/><Relationship Id="rId2" Type="http://schemas.openxmlformats.org/officeDocument/2006/relationships/notesSlide" Target="../notesSlides/notesSlide4.xml"/><Relationship Id="rId1" Type="http://schemas.openxmlformats.org/officeDocument/2006/relationships/slideLayout" Target="../slideLayouts/slideLayout8.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5B3E3E6-DA97-4161-8314-3D70703A9E25}"/>
              </a:ext>
            </a:extLst>
          </p:cNvPr>
          <p:cNvSpPr>
            <a:spLocks noGrp="1"/>
          </p:cNvSpPr>
          <p:nvPr>
            <p:ph type="ctrTitle"/>
          </p:nvPr>
        </p:nvSpPr>
        <p:spPr/>
        <p:txBody>
          <a:bodyPr/>
          <a:lstStyle/>
          <a:p>
            <a:r>
              <a:rPr lang="ru-RU" dirty="0"/>
              <a:t>СТАВКА ДИСКОНТИРОВАНИЯ</a:t>
            </a:r>
          </a:p>
        </p:txBody>
      </p:sp>
      <p:sp>
        <p:nvSpPr>
          <p:cNvPr id="3" name="Подзаголовок 2">
            <a:extLst>
              <a:ext uri="{FF2B5EF4-FFF2-40B4-BE49-F238E27FC236}">
                <a16:creationId xmlns:a16="http://schemas.microsoft.com/office/drawing/2014/main" id="{505E7DE0-91EA-4DD2-8E4E-D5C6684371D3}"/>
              </a:ext>
            </a:extLst>
          </p:cNvPr>
          <p:cNvSpPr>
            <a:spLocks noGrp="1"/>
          </p:cNvSpPr>
          <p:nvPr>
            <p:ph type="subTitle" idx="1"/>
          </p:nvPr>
        </p:nvSpPr>
        <p:spPr/>
        <p:txBody>
          <a:bodyPr/>
          <a:lstStyle/>
          <a:p>
            <a:r>
              <a:rPr lang="ru-RU" dirty="0"/>
              <a:t>ФСБУ 25/2018</a:t>
            </a:r>
          </a:p>
        </p:txBody>
      </p:sp>
    </p:spTree>
    <p:extLst>
      <p:ext uri="{BB962C8B-B14F-4D97-AF65-F5344CB8AC3E}">
        <p14:creationId xmlns:p14="http://schemas.microsoft.com/office/powerpoint/2010/main" val="264349576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974361" y="446087"/>
            <a:ext cx="3267855"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В. СОПОСТАВИМОСТЬ ЭКОНОМИЧЕСКИХ УСЛОВИЙ (продолжение)</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4242216" y="446087"/>
            <a:ext cx="7779895" cy="5819801"/>
          </a:xfrm>
          <a:ln>
            <a:solidFill>
              <a:srgbClr val="FFC000"/>
            </a:solidFill>
          </a:ln>
        </p:spPr>
        <p:txBody>
          <a:bodyPr anchor="ctr">
            <a:normAutofit/>
          </a:bodyPr>
          <a:lstStyle/>
          <a:p>
            <a:pPr algn="just"/>
            <a:r>
              <a:rPr lang="ru-RU" sz="2000" dirty="0"/>
              <a:t>Ключевая ставка отражает общую ситуацию в экономике страны, темп инфляции, внутренние и внешние риски и другие факторы. Устанавливается ЦБ РФ.</a:t>
            </a:r>
          </a:p>
          <a:p>
            <a:pPr algn="just"/>
            <a:r>
              <a:rPr lang="ru-RU" sz="2000" dirty="0"/>
              <a:t>Кредитное качество заемщика учитывает территориальные и отраслевые факторы и оценивается банком с учетом следующих финансово-экономических показателей деятельности заемщика:</a:t>
            </a:r>
          </a:p>
          <a:p>
            <a:pPr marL="0" indent="0" algn="just">
              <a:buNone/>
            </a:pPr>
            <a:r>
              <a:rPr lang="ru-RU" sz="2000" dirty="0"/>
              <a:t>- уровень ликвидности;</a:t>
            </a:r>
          </a:p>
          <a:p>
            <a:pPr marL="0" indent="0" algn="just">
              <a:buNone/>
            </a:pPr>
            <a:r>
              <a:rPr lang="ru-RU" sz="2000" dirty="0"/>
              <a:t>- уровень рентабельности;</a:t>
            </a:r>
          </a:p>
          <a:p>
            <a:pPr marL="0" indent="0" algn="just">
              <a:buNone/>
            </a:pPr>
            <a:r>
              <a:rPr lang="ru-RU" sz="2000" dirty="0"/>
              <a:t>- степень автономности;</a:t>
            </a:r>
          </a:p>
          <a:p>
            <a:pPr marL="0" indent="0" algn="just">
              <a:buNone/>
            </a:pPr>
            <a:r>
              <a:rPr lang="ru-RU" sz="2000" dirty="0"/>
              <a:t>-  оборачиваемость активов.</a:t>
            </a:r>
          </a:p>
        </p:txBody>
      </p:sp>
    </p:spTree>
    <p:extLst>
      <p:ext uri="{BB962C8B-B14F-4D97-AF65-F5344CB8AC3E}">
        <p14:creationId xmlns:p14="http://schemas.microsoft.com/office/powerpoint/2010/main" val="22004368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494675" y="1442803"/>
            <a:ext cx="3087973" cy="3972393"/>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В. СОПОСТАВИМОСТЬ ЭКОНОМИЧЕСКИХ УСЛОВИЙ (продолжение)</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62531" y="179776"/>
            <a:ext cx="8289561" cy="6191044"/>
          </a:xfrm>
          <a:ln>
            <a:solidFill>
              <a:srgbClr val="FFC000"/>
            </a:solidFill>
          </a:ln>
        </p:spPr>
        <p:txBody>
          <a:bodyPr anchor="t">
            <a:noAutofit/>
          </a:bodyPr>
          <a:lstStyle/>
          <a:p>
            <a:pPr marL="0" indent="0" algn="just">
              <a:buNone/>
            </a:pPr>
            <a:r>
              <a:rPr lang="ru-RU" dirty="0"/>
              <a:t>	Для сопоставления экономических условий необходимо сравнить </a:t>
            </a:r>
            <a:r>
              <a:rPr lang="ru-RU" dirty="0">
                <a:solidFill>
                  <a:prstClr val="black">
                    <a:lumMod val="75000"/>
                    <a:lumOff val="25000"/>
                  </a:prstClr>
                </a:solidFill>
              </a:rPr>
              <a:t>на дату получения кредита и на дату определения ставки дисконтирования:</a:t>
            </a:r>
          </a:p>
          <a:p>
            <a:pPr algn="just">
              <a:buFontTx/>
              <a:buChar char="-"/>
            </a:pPr>
            <a:r>
              <a:rPr lang="ru-RU" dirty="0"/>
              <a:t>ключевые ставки ЦБ РФ</a:t>
            </a:r>
          </a:p>
          <a:p>
            <a:pPr marL="0" indent="0" algn="just">
              <a:buNone/>
            </a:pPr>
            <a:r>
              <a:rPr lang="ru-RU" dirty="0"/>
              <a:t> и </a:t>
            </a:r>
          </a:p>
          <a:p>
            <a:pPr algn="just">
              <a:buFontTx/>
              <a:buChar char="-"/>
            </a:pPr>
            <a:r>
              <a:rPr lang="ru-RU" dirty="0"/>
              <a:t>финансово-экономические показатели заемщика (арендатора). </a:t>
            </a:r>
          </a:p>
          <a:p>
            <a:pPr marL="0" indent="0" algn="just">
              <a:buNone/>
            </a:pPr>
            <a:r>
              <a:rPr lang="ru-RU" dirty="0"/>
              <a:t>	Для анализа финансово-экономических показателей целесообразно использовать бухгалтерскую отчетность, том числе, промежуточную, составленную  на дату, ближайшую к дате получения кредита и к дате определения ставки дисконтирования по аренде.</a:t>
            </a:r>
          </a:p>
          <a:p>
            <a:pPr marL="0" indent="0" algn="just">
              <a:buNone/>
            </a:pPr>
            <a:r>
              <a:rPr lang="ru-RU" dirty="0"/>
              <a:t>	При этом должны сохранятся регион нахождения заемщика (территориальный фактор) и вид экономической деятельности (отраслевой фактор).</a:t>
            </a:r>
          </a:p>
          <a:p>
            <a:pPr marL="0" indent="0" algn="just">
              <a:buNone/>
            </a:pPr>
            <a:r>
              <a:rPr lang="ru-RU" dirty="0">
                <a:solidFill>
                  <a:prstClr val="black">
                    <a:lumMod val="75000"/>
                    <a:lumOff val="25000"/>
                  </a:prstClr>
                </a:solidFill>
              </a:rPr>
              <a:t>	Проанализировать разницу, превышает ли она допустимое отклонение, установленное учетной политикой, или нет.</a:t>
            </a:r>
          </a:p>
          <a:p>
            <a:pPr marL="0" indent="0" algn="just">
              <a:buNone/>
            </a:pPr>
            <a:r>
              <a:rPr lang="ru-RU" dirty="0"/>
              <a:t>        </a:t>
            </a:r>
            <a:r>
              <a:rPr lang="ru-RU" b="1" dirty="0"/>
              <a:t>Если отклонения не превышают допустимых значений, территориальный и отраслевой факторы не изменились, то экономические условия считаются сопоставимыми.</a:t>
            </a:r>
          </a:p>
          <a:p>
            <a:pPr marL="0" indent="0" algn="just">
              <a:buNone/>
            </a:pPr>
            <a:r>
              <a:rPr lang="ru-RU" dirty="0"/>
              <a:t>	</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69825" y="5415196"/>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208124831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24913B3E-01D3-4729-958E-BA15ED72423D}"/>
              </a:ext>
            </a:extLst>
          </p:cNvPr>
          <p:cNvSpPr>
            <a:spLocks noGrp="1"/>
          </p:cNvSpPr>
          <p:nvPr>
            <p:ph idx="1"/>
          </p:nvPr>
        </p:nvSpPr>
        <p:spPr>
          <a:xfrm>
            <a:off x="3882452" y="446088"/>
            <a:ext cx="7622160" cy="6149584"/>
          </a:xfrm>
          <a:ln>
            <a:solidFill>
              <a:srgbClr val="FFC000"/>
            </a:solidFill>
          </a:ln>
        </p:spPr>
        <p:txBody>
          <a:bodyPr anchor="t">
            <a:normAutofit/>
          </a:bodyPr>
          <a:lstStyle/>
          <a:p>
            <a:pPr marL="0" indent="0">
              <a:buNone/>
            </a:pPr>
            <a:r>
              <a:rPr lang="ru-RU" dirty="0"/>
              <a:t>	</a:t>
            </a:r>
          </a:p>
          <a:p>
            <a:pPr marL="0" indent="0" algn="just">
              <a:buNone/>
            </a:pPr>
            <a:r>
              <a:rPr lang="ru-RU" dirty="0"/>
              <a:t>	При анализе данного условия можно руководствоваться положениями главы 23 «Обеспечение исполнения обязательств» ГК РФ. Согласно п.1 ст. 329 ГК РФ исполнение обязательств может обеспечиваться неустойкой, залогом, удержанием имущества должника, поручительством, банковской гарантией, задатком и другими способами, предусмотренными законом или договором». </a:t>
            </a:r>
          </a:p>
          <a:p>
            <a:pPr marL="0" indent="0" algn="just">
              <a:buNone/>
            </a:pPr>
            <a:r>
              <a:rPr lang="ru-RU" dirty="0"/>
              <a:t>	Следовательно, условия не считаются сопоставимыми, если обязательства должника по кредиту (займу) обеспечены, например, банковской гарантией, а по аренде – имуществом (предметом аренды). </a:t>
            </a:r>
          </a:p>
          <a:p>
            <a:pPr marL="0" indent="0" algn="just">
              <a:buNone/>
            </a:pPr>
            <a:r>
              <a:rPr lang="ru-RU" dirty="0"/>
              <a:t>	Напротив, если и кредит обеспечен залогом имущества, условия сопоставимости кредита и аренды по обеспечению выполняются.</a:t>
            </a:r>
          </a:p>
          <a:p>
            <a:pPr marL="0" indent="0" algn="just">
              <a:buNone/>
            </a:pPr>
            <a:r>
              <a:rPr lang="ru-RU" dirty="0"/>
              <a:t>	При этом, не имеет значения характер этого залога (недвижимость, товар, ценные бумаги), главное, чтобы залог по кредиту (займу)  являлся имуществом.</a:t>
            </a:r>
          </a:p>
          <a:p>
            <a:endParaRPr lang="ru-RU" dirty="0"/>
          </a:p>
          <a:p>
            <a:pPr marL="0" indent="0">
              <a:buNone/>
            </a:pPr>
            <a:endParaRPr lang="ru-RU" dirty="0"/>
          </a:p>
        </p:txBody>
      </p:sp>
      <p:sp>
        <p:nvSpPr>
          <p:cNvPr id="4" name="Текст 3">
            <a:extLst>
              <a:ext uri="{FF2B5EF4-FFF2-40B4-BE49-F238E27FC236}">
                <a16:creationId xmlns:a16="http://schemas.microsoft.com/office/drawing/2014/main" id="{2F91114F-938F-4AED-B434-45A14001BB9C}"/>
              </a:ext>
            </a:extLst>
          </p:cNvPr>
          <p:cNvSpPr>
            <a:spLocks noGrp="1"/>
          </p:cNvSpPr>
          <p:nvPr>
            <p:ph type="body" sz="half" idx="2"/>
          </p:nvPr>
        </p:nvSpPr>
        <p:spPr>
          <a:xfrm>
            <a:off x="1229194" y="1598613"/>
            <a:ext cx="2503357" cy="4262436"/>
          </a:xfrm>
        </p:spPr>
        <p:txBody>
          <a:bodyPr/>
          <a:lstStyle/>
          <a:p>
            <a:endParaRPr lang="ru-RU" sz="2000" b="1" dirty="0">
              <a:highlight>
                <a:srgbClr val="FFFF00"/>
              </a:highlight>
            </a:endParaRPr>
          </a:p>
          <a:p>
            <a:endParaRPr lang="ru-RU" sz="2000" b="1" dirty="0">
              <a:highlight>
                <a:srgbClr val="FFFF00"/>
              </a:highlight>
            </a:endParaRPr>
          </a:p>
          <a:p>
            <a:endParaRPr lang="ru-RU" sz="2000" b="1" dirty="0">
              <a:highlight>
                <a:srgbClr val="FFFF00"/>
              </a:highlight>
            </a:endParaRPr>
          </a:p>
          <a:p>
            <a:endParaRPr lang="ru-RU" sz="2000" b="1" dirty="0">
              <a:highlight>
                <a:srgbClr val="FFFF00"/>
              </a:highlight>
            </a:endParaRPr>
          </a:p>
          <a:p>
            <a:r>
              <a:rPr lang="ru-RU" sz="2000" b="1" dirty="0"/>
              <a:t>Г. ОБЕСПЕЧЕНИЕ</a:t>
            </a:r>
          </a:p>
        </p:txBody>
      </p:sp>
    </p:spTree>
    <p:extLst>
      <p:ext uri="{BB962C8B-B14F-4D97-AF65-F5344CB8AC3E}">
        <p14:creationId xmlns:p14="http://schemas.microsoft.com/office/powerpoint/2010/main" val="3387579179"/>
      </p:ext>
    </p:extLst>
  </p:cSld>
  <p:clrMapOvr>
    <a:overrideClrMapping bg1="lt1" tx1="dk1" bg2="lt2" tx2="dk2" accent1="accent1" accent2="accent2" accent3="accent3" accent4="accent4" accent5="accent5" accent6="accent6" hlink="hlink" folHlink="folHlink"/>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24913B3E-01D3-4729-958E-BA15ED72423D}"/>
              </a:ext>
            </a:extLst>
          </p:cNvPr>
          <p:cNvSpPr>
            <a:spLocks noGrp="1"/>
          </p:cNvSpPr>
          <p:nvPr>
            <p:ph idx="1"/>
          </p:nvPr>
        </p:nvSpPr>
        <p:spPr>
          <a:xfrm>
            <a:off x="3807503" y="446088"/>
            <a:ext cx="8184628" cy="6089623"/>
          </a:xfrm>
          <a:ln>
            <a:solidFill>
              <a:schemeClr val="accent1"/>
            </a:solidFill>
          </a:ln>
        </p:spPr>
        <p:txBody>
          <a:bodyPr>
            <a:normAutofit fontScale="92500" lnSpcReduction="20000"/>
          </a:bodyPr>
          <a:lstStyle/>
          <a:p>
            <a:pPr marL="0" indent="0" algn="just">
              <a:buNone/>
            </a:pPr>
            <a:r>
              <a:rPr lang="ru-RU" dirty="0"/>
              <a:t>	Если компания ранее привлекала заемные средства, но  дата привлечения и срок привлечения кредита выходят за пределы сопоставимости с датой и  сроком аренды, то при определенных условиях ставку привлечения можно откорректировать.</a:t>
            </a:r>
          </a:p>
          <a:p>
            <a:pPr marL="0" indent="0" algn="just">
              <a:buNone/>
            </a:pPr>
            <a:r>
              <a:rPr lang="ru-RU" dirty="0"/>
              <a:t>	Корректировки по дате и сроку допустимы при единовременном выполнении следующих  условий:</a:t>
            </a:r>
          </a:p>
          <a:p>
            <a:pPr algn="just">
              <a:buAutoNum type="arabicPeriod"/>
            </a:pPr>
            <a:r>
              <a:rPr lang="ru-RU" dirty="0"/>
              <a:t>Выполняются условия сопоставимости сумме.</a:t>
            </a:r>
          </a:p>
          <a:p>
            <a:pPr algn="just">
              <a:buAutoNum type="arabicPeriod"/>
            </a:pPr>
            <a:r>
              <a:rPr lang="ru-RU" dirty="0"/>
              <a:t>Отрасль деятельности и регион деятельности не изменились.</a:t>
            </a:r>
          </a:p>
          <a:p>
            <a:pPr algn="just">
              <a:buAutoNum type="arabicPeriod"/>
            </a:pPr>
            <a:r>
              <a:rPr lang="ru-RU" dirty="0"/>
              <a:t>Финансово-экономические показатели сопоставимы.</a:t>
            </a:r>
          </a:p>
          <a:p>
            <a:pPr algn="just">
              <a:buAutoNum type="arabicPeriod"/>
            </a:pPr>
            <a:r>
              <a:rPr lang="ru-RU" dirty="0"/>
              <a:t>Отсутствуют другие  новые факторы, существенно влияющие на финансово-экономическое состояние  арендатора, которые отсутствовали на дату привлечения кредита или займа.</a:t>
            </a:r>
          </a:p>
          <a:p>
            <a:pPr marL="0" indent="0" algn="ctr">
              <a:buNone/>
            </a:pPr>
            <a:r>
              <a:rPr lang="ru-RU" dirty="0"/>
              <a:t>Предлагаем два метода корректировки ставки привлечения:</a:t>
            </a:r>
          </a:p>
          <a:p>
            <a:pPr>
              <a:buAutoNum type="arabicPeriod"/>
            </a:pPr>
            <a:r>
              <a:rPr lang="ru-RU" dirty="0"/>
              <a:t>Первый  метод.  Корректировки сроку на основе значений кривой бескупонной доходности государственных облигаций.</a:t>
            </a:r>
          </a:p>
          <a:p>
            <a:pPr>
              <a:buAutoNum type="arabicPeriod"/>
            </a:pPr>
            <a:r>
              <a:rPr lang="ru-RU" dirty="0"/>
              <a:t>Второй метод. Корректировка по дате на основе ключевой ставки банка и индивидуального кредитного спреда арендатора.</a:t>
            </a:r>
          </a:p>
          <a:p>
            <a:pPr marL="0" indent="0" algn="just">
              <a:buNone/>
            </a:pPr>
            <a:r>
              <a:rPr lang="ru-RU" dirty="0"/>
              <a:t>	Ориентиром для откорректированной ставки дисконтирования могут служить рыночные ставки кредитный агрегаторов по наиболее сопоставимым по сроку, сумме и обеспечению кредитам. чтобы убедиться, что получившаяся ставка дисконтирования находится в диапазоне рыночных  ставок.</a:t>
            </a:r>
          </a:p>
        </p:txBody>
      </p:sp>
      <p:sp>
        <p:nvSpPr>
          <p:cNvPr id="4" name="Текст 3">
            <a:extLst>
              <a:ext uri="{FF2B5EF4-FFF2-40B4-BE49-F238E27FC236}">
                <a16:creationId xmlns:a16="http://schemas.microsoft.com/office/drawing/2014/main" id="{2F91114F-938F-4AED-B434-45A14001BB9C}"/>
              </a:ext>
            </a:extLst>
          </p:cNvPr>
          <p:cNvSpPr>
            <a:spLocks noGrp="1"/>
          </p:cNvSpPr>
          <p:nvPr>
            <p:ph type="body" sz="half" idx="2"/>
          </p:nvPr>
        </p:nvSpPr>
        <p:spPr>
          <a:xfrm>
            <a:off x="835363" y="1748515"/>
            <a:ext cx="2612376" cy="4262436"/>
          </a:xfrm>
        </p:spPr>
        <p:txBody>
          <a:bodyPr>
            <a:normAutofit/>
          </a:bodyPr>
          <a:lstStyle/>
          <a:p>
            <a:endParaRPr lang="ru-RU" sz="1800" b="1" dirty="0"/>
          </a:p>
          <a:p>
            <a:endParaRPr lang="ru-RU" sz="1800" b="1" dirty="0"/>
          </a:p>
          <a:p>
            <a:r>
              <a:rPr lang="ru-RU" sz="1800" b="1" dirty="0"/>
              <a:t>КОРРЕКТИРОВКИ СТАВКИ ПРИВЛЕЧЕНИЯ ДЛЯ ИСПОЛЬЗОВАНИЯ ЕЁ В КАЧЕСТВЕ СТАВКИ ДИСКОНТИРОВАНИЯ</a:t>
            </a:r>
          </a:p>
        </p:txBody>
      </p:sp>
    </p:spTree>
    <p:extLst>
      <p:ext uri="{BB962C8B-B14F-4D97-AF65-F5344CB8AC3E}">
        <p14:creationId xmlns:p14="http://schemas.microsoft.com/office/powerpoint/2010/main" val="3235982972"/>
      </p:ext>
    </p:extLst>
  </p:cSld>
  <p:clrMapOvr>
    <a:overrideClrMapping bg1="lt1" tx1="dk1" bg2="lt2" tx2="dk2" accent1="accent1" accent2="accent2" accent3="accent3" accent4="accent4" accent5="accent5" accent6="accent6" hlink="hlink" folHlink="folHlink"/>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7EEC1F7C-FF24-4496-BE86-71BB1E556A90}"/>
              </a:ext>
            </a:extLst>
          </p:cNvPr>
          <p:cNvSpPr>
            <a:spLocks noGrp="1"/>
          </p:cNvSpPr>
          <p:nvPr>
            <p:ph idx="1"/>
          </p:nvPr>
        </p:nvSpPr>
        <p:spPr>
          <a:xfrm>
            <a:off x="3897444" y="206115"/>
            <a:ext cx="8064708" cy="6445770"/>
          </a:xfrm>
          <a:ln>
            <a:solidFill>
              <a:srgbClr val="FFC000"/>
            </a:solidFill>
          </a:ln>
        </p:spPr>
        <p:txBody>
          <a:bodyPr anchor="t">
            <a:normAutofit fontScale="77500" lnSpcReduction="20000"/>
          </a:bodyPr>
          <a:lstStyle/>
          <a:p>
            <a:pPr marL="0" indent="0" algn="ctr">
              <a:buNone/>
            </a:pPr>
            <a:endParaRPr lang="ru-RU" sz="2500" b="1" dirty="0"/>
          </a:p>
          <a:p>
            <a:pPr marL="0" indent="0" algn="ctr">
              <a:buNone/>
            </a:pPr>
            <a:r>
              <a:rPr lang="ru-RU" sz="2500" b="1" dirty="0"/>
              <a:t>Первый  метод.  Корректировки сроку на основе значений кривой бескупонной доходности государственных облигаций.</a:t>
            </a:r>
          </a:p>
          <a:p>
            <a:pPr marL="0" lvl="0" indent="0" algn="just">
              <a:buClr>
                <a:srgbClr val="E78712"/>
              </a:buClr>
              <a:buNone/>
            </a:pPr>
            <a:r>
              <a:rPr lang="ru-RU" sz="2500" dirty="0">
                <a:solidFill>
                  <a:prstClr val="black">
                    <a:lumMod val="75000"/>
                    <a:lumOff val="25000"/>
                  </a:prstClr>
                </a:solidFill>
              </a:rPr>
              <a:t>	Для того, чтобы скорректировать отличия в продолжительности аренды и кредита, при определении ставки привлечения применяется дополнительная корректировка с использованием следующей формулы на основе значений кривой бескупонной доходности государственных облигаций по данным Банка России: </a:t>
            </a:r>
            <a:r>
              <a:rPr lang="ru-RU" sz="2500" dirty="0">
                <a:solidFill>
                  <a:prstClr val="black">
                    <a:lumMod val="75000"/>
                    <a:lumOff val="25000"/>
                  </a:prstClr>
                </a:solidFill>
                <a:hlinkClick r:id="rId2"/>
              </a:rPr>
              <a:t>https://cbr.ru/hd_base/zcyc_params/</a:t>
            </a:r>
            <a:r>
              <a:rPr lang="ru-RU" sz="2500" dirty="0">
                <a:solidFill>
                  <a:prstClr val="black">
                    <a:lumMod val="75000"/>
                    <a:lumOff val="25000"/>
                  </a:prstClr>
                </a:solidFill>
              </a:rPr>
              <a:t>,  или Московской биржи:   </a:t>
            </a:r>
            <a:r>
              <a:rPr lang="ru-RU" sz="2500" dirty="0">
                <a:solidFill>
                  <a:prstClr val="black">
                    <a:lumMod val="75000"/>
                    <a:lumOff val="25000"/>
                  </a:prstClr>
                </a:solidFill>
                <a:hlinkClick r:id="rId3"/>
              </a:rPr>
              <a:t>https://www.moex.com/ru/marketdata/indices/state/g-curve/</a:t>
            </a:r>
            <a:r>
              <a:rPr lang="ru-RU" sz="2500" dirty="0">
                <a:solidFill>
                  <a:prstClr val="black">
                    <a:lumMod val="75000"/>
                    <a:lumOff val="25000"/>
                  </a:prstClr>
                </a:solidFill>
              </a:rPr>
              <a:t>.</a:t>
            </a:r>
          </a:p>
          <a:p>
            <a:pPr marL="0" lvl="0" indent="0" algn="ctr">
              <a:buClr>
                <a:srgbClr val="E78712"/>
              </a:buClr>
              <a:buNone/>
            </a:pPr>
            <a:r>
              <a:rPr lang="ru-RU" sz="2500" dirty="0">
                <a:solidFill>
                  <a:prstClr val="black">
                    <a:lumMod val="75000"/>
                    <a:lumOff val="25000"/>
                  </a:prstClr>
                </a:solidFill>
              </a:rPr>
              <a:t>Формула корректировки:</a:t>
            </a:r>
          </a:p>
          <a:p>
            <a:pPr marL="0" lvl="0" indent="0" algn="ctr">
              <a:buClr>
                <a:srgbClr val="E78712"/>
              </a:buClr>
              <a:buNone/>
            </a:pPr>
            <a:r>
              <a:rPr lang="ru-RU" sz="2500" b="1" dirty="0">
                <a:solidFill>
                  <a:prstClr val="black">
                    <a:lumMod val="75000"/>
                    <a:lumOff val="25000"/>
                  </a:prstClr>
                </a:solidFill>
              </a:rPr>
              <a:t>R</a:t>
            </a:r>
            <a:r>
              <a:rPr lang="en-US" sz="2500" b="1" dirty="0">
                <a:solidFill>
                  <a:prstClr val="black">
                    <a:lumMod val="75000"/>
                    <a:lumOff val="25000"/>
                  </a:prstClr>
                </a:solidFill>
              </a:rPr>
              <a:t>d</a:t>
            </a:r>
            <a:r>
              <a:rPr lang="ru-RU" sz="2500" b="1" dirty="0">
                <a:solidFill>
                  <a:prstClr val="black">
                    <a:lumMod val="75000"/>
                    <a:lumOff val="25000"/>
                  </a:prstClr>
                </a:solidFill>
              </a:rPr>
              <a:t> = R</a:t>
            </a:r>
            <a:r>
              <a:rPr lang="en-US" sz="2500" b="1" dirty="0">
                <a:solidFill>
                  <a:prstClr val="black">
                    <a:lumMod val="75000"/>
                    <a:lumOff val="25000"/>
                  </a:prstClr>
                </a:solidFill>
              </a:rPr>
              <a:t>r</a:t>
            </a:r>
            <a:r>
              <a:rPr lang="ru-RU" sz="2500" b="1" dirty="0">
                <a:solidFill>
                  <a:prstClr val="black">
                    <a:lumMod val="75000"/>
                    <a:lumOff val="25000"/>
                  </a:prstClr>
                </a:solidFill>
              </a:rPr>
              <a:t> + Доходность1 – Доходность</a:t>
            </a:r>
            <a:r>
              <a:rPr lang="en-US" sz="2500" b="1" dirty="0">
                <a:solidFill>
                  <a:prstClr val="black">
                    <a:lumMod val="75000"/>
                    <a:lumOff val="25000"/>
                  </a:prstClr>
                </a:solidFill>
              </a:rPr>
              <a:t> </a:t>
            </a:r>
            <a:r>
              <a:rPr lang="ru-RU" sz="2500" b="1" dirty="0">
                <a:solidFill>
                  <a:prstClr val="black">
                    <a:lumMod val="75000"/>
                    <a:lumOff val="25000"/>
                  </a:prstClr>
                </a:solidFill>
              </a:rPr>
              <a:t>0</a:t>
            </a:r>
          </a:p>
          <a:p>
            <a:pPr marL="0" lvl="0" indent="0" algn="just">
              <a:buClr>
                <a:srgbClr val="E78712"/>
              </a:buClr>
              <a:buNone/>
            </a:pPr>
            <a:r>
              <a:rPr lang="ru-RU" sz="2500" dirty="0">
                <a:solidFill>
                  <a:prstClr val="black">
                    <a:lumMod val="75000"/>
                    <a:lumOff val="25000"/>
                  </a:prstClr>
                </a:solidFill>
              </a:rPr>
              <a:t>где:</a:t>
            </a:r>
          </a:p>
          <a:p>
            <a:pPr marL="0" lvl="0" indent="0" algn="just">
              <a:buClr>
                <a:srgbClr val="E78712"/>
              </a:buClr>
              <a:buNone/>
            </a:pPr>
            <a:r>
              <a:rPr lang="en-US" sz="2500" dirty="0">
                <a:solidFill>
                  <a:prstClr val="black">
                    <a:lumMod val="75000"/>
                    <a:lumOff val="25000"/>
                  </a:prstClr>
                </a:solidFill>
              </a:rPr>
              <a:t>Rd</a:t>
            </a:r>
            <a:r>
              <a:rPr lang="ru-RU" sz="2500" dirty="0">
                <a:solidFill>
                  <a:prstClr val="black">
                    <a:lumMod val="75000"/>
                    <a:lumOff val="25000"/>
                  </a:prstClr>
                </a:solidFill>
              </a:rPr>
              <a:t> – ставка дисконтирования;</a:t>
            </a:r>
          </a:p>
          <a:p>
            <a:pPr marL="0" lvl="0" indent="0" algn="just">
              <a:buClr>
                <a:srgbClr val="E78712"/>
              </a:buClr>
              <a:buNone/>
            </a:pPr>
            <a:r>
              <a:rPr lang="ru-RU" sz="2500" dirty="0">
                <a:solidFill>
                  <a:prstClr val="black">
                    <a:lumMod val="75000"/>
                    <a:lumOff val="25000"/>
                  </a:prstClr>
                </a:solidFill>
              </a:rPr>
              <a:t>R</a:t>
            </a:r>
            <a:r>
              <a:rPr lang="en-US" sz="2500" dirty="0">
                <a:solidFill>
                  <a:prstClr val="black">
                    <a:lumMod val="75000"/>
                    <a:lumOff val="25000"/>
                  </a:prstClr>
                </a:solidFill>
              </a:rPr>
              <a:t>r</a:t>
            </a:r>
            <a:r>
              <a:rPr lang="ru-RU" sz="2500" dirty="0">
                <a:solidFill>
                  <a:prstClr val="black">
                    <a:lumMod val="75000"/>
                    <a:lumOff val="25000"/>
                  </a:prstClr>
                </a:solidFill>
              </a:rPr>
              <a:t> – ставка по кредиту</a:t>
            </a:r>
            <a:r>
              <a:rPr lang="en-US" sz="2500" dirty="0">
                <a:solidFill>
                  <a:prstClr val="black">
                    <a:lumMod val="75000"/>
                    <a:lumOff val="25000"/>
                  </a:prstClr>
                </a:solidFill>
              </a:rPr>
              <a:t> </a:t>
            </a:r>
            <a:r>
              <a:rPr lang="ru-RU" sz="2500" dirty="0">
                <a:solidFill>
                  <a:prstClr val="black">
                    <a:lumMod val="75000"/>
                    <a:lumOff val="25000"/>
                  </a:prstClr>
                </a:solidFill>
              </a:rPr>
              <a:t>(займу) арендатора;</a:t>
            </a:r>
          </a:p>
          <a:p>
            <a:pPr marL="0" lvl="0" indent="0" algn="just">
              <a:buClr>
                <a:srgbClr val="E78712"/>
              </a:buClr>
              <a:buNone/>
            </a:pPr>
            <a:r>
              <a:rPr lang="ru-RU" sz="2500" dirty="0">
                <a:solidFill>
                  <a:prstClr val="black">
                    <a:lumMod val="75000"/>
                    <a:lumOff val="25000"/>
                  </a:prstClr>
                </a:solidFill>
              </a:rPr>
              <a:t>Доходность1 – доходность государственных облигаций </a:t>
            </a:r>
            <a:r>
              <a:rPr lang="ru-RU" sz="2500" b="1" dirty="0">
                <a:solidFill>
                  <a:prstClr val="black">
                    <a:lumMod val="75000"/>
                    <a:lumOff val="25000"/>
                  </a:prstClr>
                </a:solidFill>
              </a:rPr>
              <a:t>на дату начала аренды и с учётом срока аренды</a:t>
            </a:r>
            <a:r>
              <a:rPr lang="ru-RU" sz="2500" dirty="0">
                <a:solidFill>
                  <a:prstClr val="black">
                    <a:lumMod val="75000"/>
                    <a:lumOff val="25000"/>
                  </a:prstClr>
                </a:solidFill>
              </a:rPr>
              <a:t> согласно кривой бескупонной доходности; </a:t>
            </a:r>
          </a:p>
          <a:p>
            <a:pPr marL="0" lvl="0" indent="0" algn="just">
              <a:buClr>
                <a:srgbClr val="E78712"/>
              </a:buClr>
              <a:buNone/>
            </a:pPr>
            <a:r>
              <a:rPr lang="ru-RU" sz="2500" dirty="0">
                <a:solidFill>
                  <a:prstClr val="black">
                    <a:lumMod val="75000"/>
                    <a:lumOff val="25000"/>
                  </a:prstClr>
                </a:solidFill>
              </a:rPr>
              <a:t>Доходность 0 – доходность государственных облигаций </a:t>
            </a:r>
            <a:r>
              <a:rPr lang="ru-RU" sz="2500" b="1" dirty="0">
                <a:solidFill>
                  <a:prstClr val="black">
                    <a:lumMod val="75000"/>
                    <a:lumOff val="25000"/>
                  </a:prstClr>
                </a:solidFill>
              </a:rPr>
              <a:t>на дату привлечения  кредита (займа) и с учётом срока кредита (займа)</a:t>
            </a:r>
            <a:r>
              <a:rPr lang="ru-RU" sz="2500" dirty="0">
                <a:solidFill>
                  <a:prstClr val="black">
                    <a:lumMod val="75000"/>
                    <a:lumOff val="25000"/>
                  </a:prstClr>
                </a:solidFill>
              </a:rPr>
              <a:t> согласно кривой бескупонной доходности.</a:t>
            </a:r>
          </a:p>
          <a:p>
            <a:pPr marL="0" indent="0">
              <a:buNone/>
            </a:pPr>
            <a:endParaRPr lang="ru-RU" sz="2500" b="1" dirty="0"/>
          </a:p>
          <a:p>
            <a:pPr marL="0" indent="0">
              <a:buNone/>
            </a:pPr>
            <a:endParaRPr lang="ru-RU" dirty="0"/>
          </a:p>
        </p:txBody>
      </p:sp>
      <p:sp>
        <p:nvSpPr>
          <p:cNvPr id="4" name="Текст 3">
            <a:extLst>
              <a:ext uri="{FF2B5EF4-FFF2-40B4-BE49-F238E27FC236}">
                <a16:creationId xmlns:a16="http://schemas.microsoft.com/office/drawing/2014/main" id="{A4840B22-4C2D-4BD5-A3DA-28C2EB9B7E1D}"/>
              </a:ext>
            </a:extLst>
          </p:cNvPr>
          <p:cNvSpPr>
            <a:spLocks noGrp="1"/>
          </p:cNvSpPr>
          <p:nvPr>
            <p:ph type="body" sz="half" idx="2"/>
          </p:nvPr>
        </p:nvSpPr>
        <p:spPr>
          <a:xfrm>
            <a:off x="1019332" y="1598613"/>
            <a:ext cx="2653258" cy="4262436"/>
          </a:xfrm>
        </p:spPr>
        <p:txBody>
          <a:bodyPr/>
          <a:lstStyle/>
          <a:p>
            <a:pPr lvl="0">
              <a:buClr>
                <a:srgbClr val="E78712"/>
              </a:buClr>
            </a:pPr>
            <a:r>
              <a:rPr lang="ru-RU" sz="1800" b="1" dirty="0">
                <a:solidFill>
                  <a:prstClr val="black">
                    <a:lumMod val="75000"/>
                    <a:lumOff val="25000"/>
                  </a:prstClr>
                </a:solidFill>
              </a:rPr>
              <a:t>КОРРЕКТИРОВКИ СТАВКИ ПРИВЛЕЧЕНИЯ ДЛЯ ИСПОЛЬЗОВАНИЯ ЕЁ В КАЧЕСТВЕ СТАВКИ ДИСКОНТИРОВАНИЯ. Первый метод.</a:t>
            </a:r>
          </a:p>
        </p:txBody>
      </p:sp>
    </p:spTree>
    <p:extLst>
      <p:ext uri="{BB962C8B-B14F-4D97-AF65-F5344CB8AC3E}">
        <p14:creationId xmlns:p14="http://schemas.microsoft.com/office/powerpoint/2010/main" val="378811286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7EEC1F7C-FF24-4496-BE86-71BB1E556A90}"/>
              </a:ext>
            </a:extLst>
          </p:cNvPr>
          <p:cNvSpPr>
            <a:spLocks noGrp="1"/>
          </p:cNvSpPr>
          <p:nvPr>
            <p:ph idx="1"/>
          </p:nvPr>
        </p:nvSpPr>
        <p:spPr>
          <a:xfrm>
            <a:off x="3672590" y="614597"/>
            <a:ext cx="8304552" cy="5996064"/>
          </a:xfrm>
          <a:ln>
            <a:solidFill>
              <a:srgbClr val="FFC000"/>
            </a:solidFill>
          </a:ln>
        </p:spPr>
        <p:txBody>
          <a:bodyPr anchor="t">
            <a:normAutofit/>
          </a:bodyPr>
          <a:lstStyle/>
          <a:p>
            <a:pPr marL="0" indent="0" algn="ctr">
              <a:buNone/>
            </a:pPr>
            <a:endParaRPr lang="ru-RU" sz="2500" b="1" dirty="0"/>
          </a:p>
          <a:p>
            <a:pPr marL="0" indent="0" algn="ctr">
              <a:buNone/>
            </a:pPr>
            <a:r>
              <a:rPr lang="ru-RU" sz="2200" b="1" dirty="0"/>
              <a:t>Пример по первому методу.</a:t>
            </a:r>
          </a:p>
          <a:p>
            <a:pPr marL="0" indent="0" algn="just">
              <a:buNone/>
            </a:pPr>
            <a:r>
              <a:rPr lang="ru-RU" sz="2200" dirty="0"/>
              <a:t>	</a:t>
            </a:r>
            <a:r>
              <a:rPr lang="ru-RU" dirty="0"/>
              <a:t>Арендатором заключен кредитный договор 22.08.2022г.  сроком на два года по ставке 21% (</a:t>
            </a:r>
            <a:r>
              <a:rPr lang="en-US" dirty="0"/>
              <a:t>Rr)</a:t>
            </a:r>
            <a:r>
              <a:rPr lang="ru-RU" dirty="0"/>
              <a:t>.</a:t>
            </a:r>
          </a:p>
          <a:p>
            <a:pPr marL="0" indent="0" algn="just">
              <a:buNone/>
            </a:pPr>
            <a:r>
              <a:rPr lang="ru-RU" dirty="0"/>
              <a:t>	Договор аренды заключен 12.10.2023г., срок аренды определен в  три года.</a:t>
            </a:r>
          </a:p>
          <a:p>
            <a:pPr marL="0" indent="0" algn="just">
              <a:buNone/>
            </a:pPr>
            <a:r>
              <a:rPr lang="en-US" dirty="0"/>
              <a:t>Rr</a:t>
            </a:r>
            <a:r>
              <a:rPr lang="ru-RU" dirty="0"/>
              <a:t> – 21%</a:t>
            </a:r>
          </a:p>
          <a:p>
            <a:pPr marL="0" indent="0" algn="just">
              <a:buNone/>
            </a:pPr>
            <a:r>
              <a:rPr lang="ru-RU" dirty="0"/>
              <a:t>	Доходность 0 – 7,88% - доходность государственных облигаций на 22.08.22 срок до погашения 2 года.</a:t>
            </a:r>
          </a:p>
          <a:p>
            <a:pPr marL="0" indent="0" algn="just">
              <a:buNone/>
            </a:pPr>
            <a:r>
              <a:rPr lang="ru-RU" dirty="0">
                <a:solidFill>
                  <a:prstClr val="black">
                    <a:lumMod val="75000"/>
                    <a:lumOff val="25000"/>
                  </a:prstClr>
                </a:solidFill>
              </a:rPr>
              <a:t>	Доходность1 – 12,32% - доходность государственных облигаций на 12.10.23 срок до погашения 3 года.</a:t>
            </a:r>
          </a:p>
          <a:p>
            <a:pPr marL="0" indent="0" algn="ctr">
              <a:buNone/>
            </a:pPr>
            <a:r>
              <a:rPr lang="ru-RU" dirty="0">
                <a:solidFill>
                  <a:prstClr val="black">
                    <a:lumMod val="75000"/>
                    <a:lumOff val="25000"/>
                  </a:prstClr>
                </a:solidFill>
              </a:rPr>
              <a:t>	</a:t>
            </a:r>
            <a:r>
              <a:rPr lang="en-US" dirty="0">
                <a:solidFill>
                  <a:prstClr val="black">
                    <a:lumMod val="75000"/>
                    <a:lumOff val="25000"/>
                  </a:prstClr>
                </a:solidFill>
              </a:rPr>
              <a:t>Rd</a:t>
            </a:r>
            <a:r>
              <a:rPr lang="ru-RU" dirty="0">
                <a:solidFill>
                  <a:prstClr val="black">
                    <a:lumMod val="75000"/>
                    <a:lumOff val="25000"/>
                  </a:prstClr>
                </a:solidFill>
              </a:rPr>
              <a:t> = 21%+12,32%-7,88%=25,44%.</a:t>
            </a:r>
            <a:endParaRPr lang="ru-RU" dirty="0"/>
          </a:p>
          <a:p>
            <a:pPr marL="0" indent="0" algn="just">
              <a:buNone/>
            </a:pPr>
            <a:r>
              <a:rPr lang="ru-RU" dirty="0"/>
              <a:t>Принимаем ставку  дисконтирования для аренды 25,44% годовых.</a:t>
            </a:r>
          </a:p>
        </p:txBody>
      </p:sp>
      <p:sp>
        <p:nvSpPr>
          <p:cNvPr id="4" name="Текст 3">
            <a:extLst>
              <a:ext uri="{FF2B5EF4-FFF2-40B4-BE49-F238E27FC236}">
                <a16:creationId xmlns:a16="http://schemas.microsoft.com/office/drawing/2014/main" id="{A4840B22-4C2D-4BD5-A3DA-28C2EB9B7E1D}"/>
              </a:ext>
            </a:extLst>
          </p:cNvPr>
          <p:cNvSpPr>
            <a:spLocks noGrp="1"/>
          </p:cNvSpPr>
          <p:nvPr>
            <p:ph type="body" sz="half" idx="2"/>
          </p:nvPr>
        </p:nvSpPr>
        <p:spPr>
          <a:xfrm>
            <a:off x="1019332" y="1598613"/>
            <a:ext cx="2653258" cy="4262436"/>
          </a:xfrm>
        </p:spPr>
        <p:txBody>
          <a:bodyPr/>
          <a:lstStyle/>
          <a:p>
            <a:pPr lvl="0">
              <a:buClr>
                <a:srgbClr val="E78712"/>
              </a:buClr>
            </a:pPr>
            <a:endParaRPr lang="ru-RU" sz="1800" b="1" dirty="0">
              <a:solidFill>
                <a:prstClr val="black">
                  <a:lumMod val="75000"/>
                  <a:lumOff val="25000"/>
                </a:prstClr>
              </a:solidFill>
            </a:endParaRPr>
          </a:p>
          <a:p>
            <a:pPr lvl="0">
              <a:buClr>
                <a:srgbClr val="E78712"/>
              </a:buClr>
            </a:pPr>
            <a:endParaRPr lang="ru-RU" sz="1800" b="1" dirty="0">
              <a:solidFill>
                <a:prstClr val="black">
                  <a:lumMod val="75000"/>
                  <a:lumOff val="25000"/>
                </a:prstClr>
              </a:solidFill>
            </a:endParaRPr>
          </a:p>
          <a:p>
            <a:pPr lvl="0">
              <a:buClr>
                <a:srgbClr val="E78712"/>
              </a:buClr>
            </a:pPr>
            <a:r>
              <a:rPr lang="ru-RU" sz="1800" b="1" dirty="0">
                <a:solidFill>
                  <a:prstClr val="black">
                    <a:lumMod val="75000"/>
                    <a:lumOff val="25000"/>
                  </a:prstClr>
                </a:solidFill>
              </a:rPr>
              <a:t>КОРРЕКТИРОВКИ СТАВКИ ПРИВЛЕЧЕНИЯ ДЛЯ ИСПОЛЬЗОВАНИЯ ЕЁ В КАЧЕСТВЕ СТАВКИ ДИСКОНТИРОВАНИЯ. Первый метод. (Пример</a:t>
            </a:r>
            <a:r>
              <a:rPr lang="ru-RU" sz="1800" b="1" dirty="0"/>
              <a:t>)</a:t>
            </a:r>
          </a:p>
        </p:txBody>
      </p:sp>
    </p:spTree>
    <p:extLst>
      <p:ext uri="{BB962C8B-B14F-4D97-AF65-F5344CB8AC3E}">
        <p14:creationId xmlns:p14="http://schemas.microsoft.com/office/powerpoint/2010/main" val="216244115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944380" y="446087"/>
            <a:ext cx="2758190" cy="5220195"/>
          </a:xfrm>
        </p:spPr>
        <p:txBody>
          <a:bodyPr anchor="ctr">
            <a:normAutofit/>
          </a:bodyPr>
          <a:lstStyle/>
          <a:p>
            <a:pPr lvl="0">
              <a:spcBef>
                <a:spcPts val="1000"/>
              </a:spcBef>
              <a:buClr>
                <a:srgbClr val="E78712"/>
              </a:buClr>
            </a:pPr>
            <a:r>
              <a:rPr lang="ru-RU" sz="1800" b="1" dirty="0">
                <a:solidFill>
                  <a:prstClr val="black">
                    <a:lumMod val="75000"/>
                    <a:lumOff val="25000"/>
                  </a:prstClr>
                </a:solidFill>
                <a:ea typeface="+mn-ea"/>
                <a:cs typeface="+mn-cs"/>
              </a:rPr>
              <a:t>КОРРЕКТИРОВКИ СТАВКИ ПРИВЛЕЧЕНИЯ ДЛЯ ИСПОЛЬЗОВАНИЯ ЕЁ В КАЧЕСТВЕ СТАВКИ ДИСКОНТИРОВАНИЯ.</a:t>
            </a:r>
            <a:br>
              <a:rPr lang="ru-RU" sz="1800" b="1" dirty="0">
                <a:solidFill>
                  <a:prstClr val="black">
                    <a:lumMod val="75000"/>
                    <a:lumOff val="25000"/>
                  </a:prstClr>
                </a:solidFill>
                <a:ea typeface="+mn-ea"/>
                <a:cs typeface="+mn-cs"/>
              </a:rPr>
            </a:br>
            <a:r>
              <a:rPr lang="ru-RU" sz="1800"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Второй метод.</a:t>
            </a:r>
            <a:endPar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endParaRP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02570" y="352269"/>
            <a:ext cx="8274571" cy="6460011"/>
          </a:xfrm>
          <a:ln>
            <a:solidFill>
              <a:srgbClr val="FFC000"/>
            </a:solidFill>
          </a:ln>
        </p:spPr>
        <p:txBody>
          <a:bodyPr anchor="t">
            <a:normAutofit fontScale="77500" lnSpcReduction="20000"/>
          </a:bodyPr>
          <a:lstStyle/>
          <a:p>
            <a:pPr marL="0" indent="0" algn="ctr">
              <a:buNone/>
            </a:pPr>
            <a:endParaRPr lang="ru-RU" sz="2000" b="1" dirty="0"/>
          </a:p>
          <a:p>
            <a:pPr marL="0" indent="0" algn="ctr">
              <a:buNone/>
            </a:pPr>
            <a:r>
              <a:rPr lang="ru-RU" sz="2000" b="1" dirty="0"/>
              <a:t>Второй метод. Корректировка по дате на основе ключевой ставки банка и индивидуального кредитного спреда арендатора.</a:t>
            </a:r>
          </a:p>
          <a:p>
            <a:pPr marL="0" indent="0" algn="just">
              <a:buNone/>
            </a:pPr>
            <a:r>
              <a:rPr lang="ru-RU" sz="2000" dirty="0"/>
              <a:t>	Кредитное качество (финансовый спрэд) арендатора является довольно стабильной величиной. Его можно проверять с периодичностью, определенной самим арендатором. То есть, проверять, на сколько изменились финансово-экономические показатели при неизменных отраслевых  и территориальных факторах </a:t>
            </a:r>
            <a:r>
              <a:rPr lang="ru-RU" sz="2000" dirty="0">
                <a:highlight>
                  <a:srgbClr val="FFFF00"/>
                </a:highlight>
              </a:rPr>
              <a:t>(слайд №10). </a:t>
            </a:r>
            <a:r>
              <a:rPr lang="ru-RU" sz="2000" dirty="0"/>
              <a:t>Если финансово-экономические показатели сопоставимы, регион и отрасль деятельности остались прежними, то  при определении ставки дисконтирования использовать ключевую ставку банка, действующую на дату определения ставки дисконтирования  и имеющийся кредитный спред арендатора.</a:t>
            </a:r>
          </a:p>
          <a:p>
            <a:pPr marL="0" indent="0" algn="just">
              <a:buNone/>
            </a:pPr>
            <a:r>
              <a:rPr lang="ru-RU" sz="2000" dirty="0"/>
              <a:t>	Повторное определение может потребоваться в случае существенного изменения кредитного качества арендатора или при получении нового кредита.</a:t>
            </a:r>
          </a:p>
          <a:p>
            <a:pPr marL="0" indent="0" algn="just">
              <a:buNone/>
            </a:pPr>
            <a:r>
              <a:rPr lang="ru-RU" sz="2000" dirty="0"/>
              <a:t>Этот метод также можно применять при несопоставимости ключевой ставки.</a:t>
            </a:r>
          </a:p>
          <a:p>
            <a:pPr marL="0" indent="0" algn="ctr">
              <a:buNone/>
            </a:pPr>
            <a:r>
              <a:rPr lang="ru-RU" sz="2000" b="1" dirty="0"/>
              <a:t> Формула корректировки:</a:t>
            </a:r>
          </a:p>
          <a:p>
            <a:pPr marL="0" indent="0" algn="ctr">
              <a:buNone/>
            </a:pPr>
            <a:r>
              <a:rPr lang="en-US" sz="2000" b="1" dirty="0"/>
              <a:t>Rd</a:t>
            </a:r>
            <a:r>
              <a:rPr lang="ru-RU" sz="2000" b="1" dirty="0"/>
              <a:t>= </a:t>
            </a:r>
            <a:r>
              <a:rPr lang="en-US" sz="2000" b="1" dirty="0"/>
              <a:t>Rk1</a:t>
            </a:r>
            <a:r>
              <a:rPr lang="ru-RU" sz="2000" b="1" dirty="0"/>
              <a:t>+</a:t>
            </a:r>
            <a:r>
              <a:rPr lang="en-US" sz="2000" b="1" dirty="0"/>
              <a:t>F</a:t>
            </a:r>
            <a:r>
              <a:rPr lang="ru-RU" sz="2000" b="1" dirty="0"/>
              <a:t>,  при этом </a:t>
            </a:r>
            <a:r>
              <a:rPr lang="en-US" sz="2000" b="1" dirty="0"/>
              <a:t>F</a:t>
            </a:r>
            <a:r>
              <a:rPr lang="ru-RU" sz="2000" b="1" dirty="0"/>
              <a:t> = </a:t>
            </a:r>
            <a:r>
              <a:rPr lang="en-US" sz="2000" b="1" dirty="0"/>
              <a:t>Rr</a:t>
            </a:r>
            <a:r>
              <a:rPr lang="ru-RU" sz="2000" b="1" dirty="0"/>
              <a:t>-</a:t>
            </a:r>
            <a:r>
              <a:rPr lang="en-US" sz="2000" b="1" dirty="0"/>
              <a:t>Rk0</a:t>
            </a:r>
            <a:endParaRPr lang="ru-RU" sz="2000" b="1" dirty="0"/>
          </a:p>
          <a:p>
            <a:pPr marL="0" indent="0" algn="just">
              <a:buNone/>
            </a:pPr>
            <a:r>
              <a:rPr lang="en-US" sz="2000" dirty="0"/>
              <a:t>Rd – </a:t>
            </a:r>
            <a:r>
              <a:rPr lang="ru-RU" sz="2000" dirty="0"/>
              <a:t>ставка дисконтирования </a:t>
            </a:r>
          </a:p>
          <a:p>
            <a:pPr marL="0" indent="0" algn="just">
              <a:buNone/>
            </a:pPr>
            <a:r>
              <a:rPr lang="en-US" sz="2000" dirty="0"/>
              <a:t>Rk</a:t>
            </a:r>
            <a:r>
              <a:rPr lang="ru-RU" sz="2000" dirty="0"/>
              <a:t>0 -  Ключевая ставка банка на дату  кредитного  договора;</a:t>
            </a:r>
          </a:p>
          <a:p>
            <a:pPr marL="0" indent="0" algn="just">
              <a:buNone/>
            </a:pPr>
            <a:r>
              <a:rPr lang="ru-RU" sz="2000" dirty="0"/>
              <a:t>Rk1 -  Ключевая ставка банка на дату определения ставки дисконтирования;</a:t>
            </a:r>
          </a:p>
          <a:p>
            <a:pPr marL="0" indent="0" algn="just">
              <a:buNone/>
            </a:pPr>
            <a:r>
              <a:rPr lang="en-US" sz="2000" dirty="0"/>
              <a:t>Rr</a:t>
            </a:r>
            <a:r>
              <a:rPr lang="ru-RU" sz="2000" dirty="0"/>
              <a:t> – ставка по кредиту;</a:t>
            </a:r>
            <a:endParaRPr lang="en-US" sz="2000" dirty="0"/>
          </a:p>
          <a:p>
            <a:pPr marL="0" indent="0" algn="just">
              <a:buNone/>
            </a:pPr>
            <a:r>
              <a:rPr lang="en-US" sz="2000" dirty="0"/>
              <a:t>F= Rr-Rk</a:t>
            </a:r>
            <a:r>
              <a:rPr lang="ru-RU" sz="2000" dirty="0"/>
              <a:t> - Финансовый спред  арендатора.</a:t>
            </a:r>
          </a:p>
          <a:p>
            <a:pPr marL="0" indent="0" algn="just">
              <a:buNone/>
            </a:pPr>
            <a:endParaRPr lang="ru-RU" sz="2000" dirty="0"/>
          </a:p>
          <a:p>
            <a:pPr marL="0" indent="0" algn="just">
              <a:buNone/>
            </a:pPr>
            <a:endParaRPr lang="ru-RU" sz="2000" b="1" dirty="0"/>
          </a:p>
        </p:txBody>
      </p:sp>
    </p:spTree>
    <p:extLst>
      <p:ext uri="{BB962C8B-B14F-4D97-AF65-F5344CB8AC3E}">
        <p14:creationId xmlns:p14="http://schemas.microsoft.com/office/powerpoint/2010/main" val="198728843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944380" y="446087"/>
            <a:ext cx="2758190" cy="5220195"/>
          </a:xfrm>
        </p:spPr>
        <p:txBody>
          <a:bodyPr anchor="ctr">
            <a:normAutofit/>
          </a:bodyPr>
          <a:lstStyle/>
          <a:p>
            <a:pPr lvl="0">
              <a:spcBef>
                <a:spcPts val="1000"/>
              </a:spcBef>
              <a:buClr>
                <a:srgbClr val="E78712"/>
              </a:buClr>
            </a:pPr>
            <a:r>
              <a:rPr lang="ru-RU" sz="1800" b="1" dirty="0">
                <a:solidFill>
                  <a:prstClr val="black">
                    <a:lumMod val="75000"/>
                    <a:lumOff val="25000"/>
                  </a:prstClr>
                </a:solidFill>
                <a:ea typeface="+mn-ea"/>
                <a:cs typeface="+mn-cs"/>
              </a:rPr>
              <a:t>КОРРЕКТИРОВКИ СТАВКИ ПРИВЛЕЧЕНИЯ ДЛЯ ИСПОЛЬЗОВАНИЯ ЕЁ В КАЧЕСТВЕ СТАВКИ ДИСКОНТИРОВАНИЯ. Второй  метод.</a:t>
            </a:r>
            <a:br>
              <a:rPr lang="ru-RU" sz="1800" b="1" dirty="0">
                <a:solidFill>
                  <a:prstClr val="black">
                    <a:lumMod val="75000"/>
                    <a:lumOff val="25000"/>
                  </a:prstClr>
                </a:solidFill>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(Пример)</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02570" y="179882"/>
            <a:ext cx="8274571" cy="6505731"/>
          </a:xfrm>
          <a:ln>
            <a:solidFill>
              <a:srgbClr val="FFC000"/>
            </a:solidFill>
          </a:ln>
        </p:spPr>
        <p:txBody>
          <a:bodyPr anchor="t">
            <a:normAutofit/>
          </a:bodyPr>
          <a:lstStyle/>
          <a:p>
            <a:pPr marL="0" indent="0" algn="ctr">
              <a:buNone/>
            </a:pPr>
            <a:endParaRPr lang="ru-RU" b="1" dirty="0"/>
          </a:p>
          <a:p>
            <a:pPr marL="0" indent="0" algn="ctr">
              <a:buNone/>
            </a:pPr>
            <a:r>
              <a:rPr lang="ru-RU" b="1" dirty="0"/>
              <a:t>Пример по второму методу.</a:t>
            </a:r>
          </a:p>
          <a:p>
            <a:pPr marL="0" indent="0" algn="just">
              <a:buNone/>
            </a:pPr>
            <a:r>
              <a:rPr lang="ru-RU" dirty="0"/>
              <a:t>	Организация заключила кредитный договор 15.06.2022 года сроком на два года под  18% годовых, в том числе:</a:t>
            </a:r>
          </a:p>
          <a:p>
            <a:pPr algn="just">
              <a:buFontTx/>
              <a:buChar char="-"/>
            </a:pPr>
            <a:r>
              <a:rPr lang="en-US" dirty="0"/>
              <a:t>Rk0</a:t>
            </a:r>
            <a:r>
              <a:rPr lang="ru-RU" dirty="0"/>
              <a:t> Ключевая ставка рефинансирования – 9,5% на 15.06.2022г.</a:t>
            </a:r>
          </a:p>
          <a:p>
            <a:pPr algn="just">
              <a:buFontTx/>
              <a:buChar char="-"/>
            </a:pPr>
            <a:r>
              <a:rPr lang="ru-RU" dirty="0"/>
              <a:t>F= Rr-Rk - Финансовый спред  арендатора– 8,5% =  18%-9,5%.</a:t>
            </a:r>
          </a:p>
          <a:p>
            <a:pPr marL="0" indent="0" algn="just">
              <a:buNone/>
            </a:pPr>
            <a:r>
              <a:rPr lang="ru-RU" dirty="0"/>
              <a:t>	Организация 10.01.2023г. арендовала объект недвижимости, срок аренды определен 2 два года.</a:t>
            </a:r>
          </a:p>
          <a:p>
            <a:pPr algn="just">
              <a:buFontTx/>
              <a:buChar char="-"/>
            </a:pPr>
            <a:r>
              <a:rPr lang="ru-RU" dirty="0"/>
              <a:t>Ключевая ставка рефинансирования – 7,5% на 10.01.2023г.</a:t>
            </a:r>
          </a:p>
          <a:p>
            <a:pPr algn="just">
              <a:buFontTx/>
              <a:buChar char="-"/>
            </a:pPr>
            <a:r>
              <a:rPr lang="ru-RU" dirty="0"/>
              <a:t>Кредитное качество заемщика существенно не изменилось – 8,5%.</a:t>
            </a:r>
          </a:p>
          <a:p>
            <a:pPr marL="0" indent="0" algn="just">
              <a:buNone/>
            </a:pPr>
            <a:r>
              <a:rPr lang="ru-RU" dirty="0"/>
              <a:t>	Остальные условия сопоставимости по сумме, сроку и обеспечению выполняются.</a:t>
            </a:r>
          </a:p>
          <a:p>
            <a:pPr algn="just">
              <a:buFontTx/>
              <a:buChar char="-"/>
            </a:pPr>
            <a:r>
              <a:rPr lang="ru-RU" dirty="0"/>
              <a:t>Ставка дисконтирования по аренде:</a:t>
            </a:r>
          </a:p>
          <a:p>
            <a:pPr marL="0" indent="0" algn="ctr">
              <a:buNone/>
            </a:pPr>
            <a:r>
              <a:rPr lang="ru-RU" b="1" dirty="0"/>
              <a:t>7,5%+8,5%= 16%</a:t>
            </a:r>
          </a:p>
          <a:p>
            <a:pPr marL="0" indent="0">
              <a:buNone/>
            </a:pPr>
            <a:r>
              <a:rPr lang="ru-RU" b="1" dirty="0"/>
              <a:t>Принимаем ставку дисконтирования в размере 16% годовых.</a:t>
            </a:r>
          </a:p>
        </p:txBody>
      </p:sp>
    </p:spTree>
    <p:extLst>
      <p:ext uri="{BB962C8B-B14F-4D97-AF65-F5344CB8AC3E}">
        <p14:creationId xmlns:p14="http://schemas.microsoft.com/office/powerpoint/2010/main" val="173655345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Объект 7">
            <a:extLst>
              <a:ext uri="{FF2B5EF4-FFF2-40B4-BE49-F238E27FC236}">
                <a16:creationId xmlns:a16="http://schemas.microsoft.com/office/drawing/2014/main" id="{60A252A3-138D-4DFF-B952-9EB3C305E100}"/>
              </a:ext>
            </a:extLst>
          </p:cNvPr>
          <p:cNvSpPr>
            <a:spLocks noGrp="1"/>
          </p:cNvSpPr>
          <p:nvPr>
            <p:ph sz="half" idx="2"/>
          </p:nvPr>
        </p:nvSpPr>
        <p:spPr>
          <a:xfrm>
            <a:off x="794480" y="1214203"/>
            <a:ext cx="2938071" cy="4688823"/>
          </a:xfrm>
        </p:spPr>
        <p:txBody>
          <a:bodyPr>
            <a:normAutofit lnSpcReduction="10000"/>
          </a:bodyPr>
          <a:lstStyle/>
          <a:p>
            <a:pPr marL="0" indent="0">
              <a:buNone/>
            </a:pPr>
            <a:endParaRPr lang="ru-RU" sz="2000" b="1" cap="all" dirty="0">
              <a:solidFill>
                <a:prstClr val="black"/>
              </a:solidFill>
              <a:ea typeface="+mj-ea"/>
              <a:cs typeface="+mj-cs"/>
            </a:endParaRPr>
          </a:p>
          <a:p>
            <a:pPr marL="0" indent="0">
              <a:buNone/>
            </a:pPr>
            <a:endParaRPr lang="ru-RU" sz="2000" b="1" cap="all" dirty="0">
              <a:solidFill>
                <a:prstClr val="black"/>
              </a:solidFill>
              <a:ea typeface="+mj-ea"/>
              <a:cs typeface="+mj-cs"/>
            </a:endParaRPr>
          </a:p>
          <a:p>
            <a:pPr marL="0" indent="0">
              <a:buNone/>
            </a:pPr>
            <a:endParaRPr lang="ru-RU" sz="2000" b="1" cap="all" dirty="0">
              <a:solidFill>
                <a:prstClr val="black"/>
              </a:solidFill>
              <a:ea typeface="+mj-ea"/>
              <a:cs typeface="+mj-cs"/>
            </a:endParaRPr>
          </a:p>
          <a:p>
            <a:pPr marL="0" indent="0">
              <a:buNone/>
            </a:pPr>
            <a:r>
              <a:rPr lang="ru-RU" sz="2000" b="1" cap="all" dirty="0">
                <a:solidFill>
                  <a:prstClr val="black"/>
                </a:solidFill>
                <a:ea typeface="+mj-ea"/>
                <a:cs typeface="+mj-cs"/>
              </a:rPr>
              <a:t>Комбинированный метод корректировки СТАВКИ ПРИВЛЕЧЕНИЯ</a:t>
            </a:r>
            <a:endParaRPr lang="ru-RU" dirty="0"/>
          </a:p>
        </p:txBody>
      </p:sp>
      <p:sp>
        <p:nvSpPr>
          <p:cNvPr id="10" name="Объект 9">
            <a:extLst>
              <a:ext uri="{FF2B5EF4-FFF2-40B4-BE49-F238E27FC236}">
                <a16:creationId xmlns:a16="http://schemas.microsoft.com/office/drawing/2014/main" id="{ECE3A9B9-93CC-47ED-8DA0-4E7CA5CD3729}"/>
              </a:ext>
            </a:extLst>
          </p:cNvPr>
          <p:cNvSpPr>
            <a:spLocks noGrp="1"/>
          </p:cNvSpPr>
          <p:nvPr>
            <p:ph sz="quarter" idx="4"/>
          </p:nvPr>
        </p:nvSpPr>
        <p:spPr>
          <a:xfrm>
            <a:off x="4631962" y="525404"/>
            <a:ext cx="7060366" cy="5650398"/>
          </a:xfrm>
          <a:ln>
            <a:solidFill>
              <a:srgbClr val="FFC000"/>
            </a:solidFill>
          </a:ln>
        </p:spPr>
        <p:txBody>
          <a:bodyPr>
            <a:normAutofit lnSpcReduction="10000"/>
          </a:bodyPr>
          <a:lstStyle/>
          <a:p>
            <a:pPr marL="0" indent="0" algn="just">
              <a:buNone/>
            </a:pPr>
            <a:r>
              <a:rPr lang="ru-RU" dirty="0"/>
              <a:t>	В некоторых ситуациях возникает  необходимость корректировки ставки привлечения и по  дате, и по сроку, и в связи с несопоставимостью такого экономического условия как ключевая ставка банка.</a:t>
            </a:r>
          </a:p>
          <a:p>
            <a:pPr marL="0" indent="0" algn="just">
              <a:buNone/>
            </a:pPr>
            <a:r>
              <a:rPr lang="ru-RU" dirty="0"/>
              <a:t>        В этом случае для корректировки можно применить обе формулы:</a:t>
            </a:r>
          </a:p>
          <a:p>
            <a:pPr algn="just">
              <a:buAutoNum type="arabicPeriod"/>
            </a:pPr>
            <a:r>
              <a:rPr lang="ru-RU" dirty="0"/>
              <a:t>Откорректировать ставку привлечения по сроку (формула 1).</a:t>
            </a:r>
          </a:p>
          <a:p>
            <a:pPr algn="just">
              <a:buAutoNum type="arabicPeriod"/>
            </a:pPr>
            <a:r>
              <a:rPr lang="ru-RU" dirty="0"/>
              <a:t>Откорректировать ставку привлечения по дате (формула 2).</a:t>
            </a:r>
          </a:p>
          <a:p>
            <a:pPr algn="just">
              <a:buAutoNum type="arabicPeriod"/>
            </a:pPr>
            <a:r>
              <a:rPr lang="ru-RU" dirty="0"/>
              <a:t>Далее выбрать одно из двух значений ставки дисконтирования, наиболее подходящее по мнению арендатора, либо рассчитать среднее значение двух получившихся ставок. </a:t>
            </a:r>
          </a:p>
          <a:p>
            <a:pPr algn="just">
              <a:buAutoNum type="arabicPeriod"/>
            </a:pPr>
            <a:r>
              <a:rPr lang="ru-RU" dirty="0"/>
              <a:t>Кроме этого, получившуюся ставку сравнить с рыночными ставками агрегаторов по наиболее сопоставимым кредитам, чтобы убедиться, что получившаяся ставка дисконтирования находится в диапазоне рыночных  ставок.</a:t>
            </a:r>
          </a:p>
          <a:p>
            <a:pPr>
              <a:buFontTx/>
              <a:buChar char="-"/>
            </a:pPr>
            <a:endParaRPr lang="ru-RU" dirty="0"/>
          </a:p>
        </p:txBody>
      </p:sp>
    </p:spTree>
    <p:extLst>
      <p:ext uri="{BB962C8B-B14F-4D97-AF65-F5344CB8AC3E}">
        <p14:creationId xmlns:p14="http://schemas.microsoft.com/office/powerpoint/2010/main" val="16203249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Объект 7">
            <a:extLst>
              <a:ext uri="{FF2B5EF4-FFF2-40B4-BE49-F238E27FC236}">
                <a16:creationId xmlns:a16="http://schemas.microsoft.com/office/drawing/2014/main" id="{60A252A3-138D-4DFF-B952-9EB3C305E100}"/>
              </a:ext>
            </a:extLst>
          </p:cNvPr>
          <p:cNvSpPr>
            <a:spLocks noGrp="1"/>
          </p:cNvSpPr>
          <p:nvPr>
            <p:ph sz="half" idx="2"/>
          </p:nvPr>
        </p:nvSpPr>
        <p:spPr>
          <a:xfrm>
            <a:off x="794480" y="1214203"/>
            <a:ext cx="2938071" cy="4688823"/>
          </a:xfrm>
        </p:spPr>
        <p:txBody>
          <a:bodyPr>
            <a:normAutofit fontScale="70000" lnSpcReduction="20000"/>
          </a:bodyPr>
          <a:lstStyle/>
          <a:p>
            <a:pPr marL="0" indent="0">
              <a:buNone/>
            </a:pPr>
            <a:endParaRPr lang="ru-RU" sz="2000" b="1" cap="all" dirty="0">
              <a:solidFill>
                <a:prstClr val="black"/>
              </a:solidFill>
              <a:ea typeface="+mj-ea"/>
              <a:cs typeface="+mj-cs"/>
            </a:endParaRPr>
          </a:p>
          <a:p>
            <a:pPr marL="0" indent="0">
              <a:buNone/>
            </a:pPr>
            <a:endParaRPr lang="ru-RU" sz="2000" b="1" cap="all" dirty="0">
              <a:solidFill>
                <a:prstClr val="black"/>
              </a:solidFill>
              <a:ea typeface="+mj-ea"/>
              <a:cs typeface="+mj-cs"/>
            </a:endParaRPr>
          </a:p>
          <a:p>
            <a:pPr marL="0" indent="0">
              <a:buNone/>
            </a:pPr>
            <a:endParaRPr lang="ru-RU" sz="2000" b="1" cap="all" dirty="0">
              <a:solidFill>
                <a:prstClr val="black"/>
              </a:solidFill>
              <a:ea typeface="+mj-ea"/>
              <a:cs typeface="+mj-cs"/>
            </a:endParaRPr>
          </a:p>
          <a:p>
            <a:pPr marL="0" indent="0">
              <a:buNone/>
            </a:pPr>
            <a:r>
              <a:rPr lang="ru-RU" sz="2000" b="1" cap="all" dirty="0">
                <a:solidFill>
                  <a:prstClr val="black"/>
                </a:solidFill>
                <a:ea typeface="+mj-ea"/>
                <a:cs typeface="+mj-cs"/>
              </a:rPr>
              <a:t>Комбинированный метод корректировки СТАВКИ ПРИВЛЕЧЕНИЯ</a:t>
            </a:r>
          </a:p>
          <a:p>
            <a:pPr marL="0" indent="0">
              <a:buNone/>
            </a:pPr>
            <a:r>
              <a:rPr lang="ru-RU" sz="2000" b="1" cap="all" dirty="0">
                <a:solidFill>
                  <a:prstClr val="black"/>
                </a:solidFill>
                <a:ea typeface="+mj-ea"/>
                <a:cs typeface="+mj-cs"/>
              </a:rPr>
              <a:t>	</a:t>
            </a:r>
            <a:r>
              <a:rPr lang="ru-RU" sz="2000" b="1" i="1" dirty="0">
                <a:solidFill>
                  <a:prstClr val="black">
                    <a:lumMod val="75000"/>
                    <a:lumOff val="25000"/>
                  </a:prstClr>
                </a:solidFill>
                <a:effectLst>
                  <a:outerShdw blurRad="38100" dist="38100" dir="2700000" algn="tl">
                    <a:srgbClr val="000000">
                      <a:alpha val="43137"/>
                    </a:srgbClr>
                  </a:outerShdw>
                </a:effectLst>
                <a:ea typeface="+mj-ea"/>
                <a:cs typeface="+mj-cs"/>
              </a:rPr>
              <a:t> (Пример)</a:t>
            </a:r>
            <a:endParaRPr lang="ru-RU" dirty="0"/>
          </a:p>
        </p:txBody>
      </p:sp>
      <p:sp>
        <p:nvSpPr>
          <p:cNvPr id="10" name="Объект 9">
            <a:extLst>
              <a:ext uri="{FF2B5EF4-FFF2-40B4-BE49-F238E27FC236}">
                <a16:creationId xmlns:a16="http://schemas.microsoft.com/office/drawing/2014/main" id="{ECE3A9B9-93CC-47ED-8DA0-4E7CA5CD3729}"/>
              </a:ext>
            </a:extLst>
          </p:cNvPr>
          <p:cNvSpPr>
            <a:spLocks noGrp="1"/>
          </p:cNvSpPr>
          <p:nvPr>
            <p:ph sz="quarter" idx="4"/>
          </p:nvPr>
        </p:nvSpPr>
        <p:spPr>
          <a:xfrm>
            <a:off x="3492708" y="525404"/>
            <a:ext cx="8379502" cy="5650398"/>
          </a:xfrm>
          <a:ln>
            <a:solidFill>
              <a:srgbClr val="FFC000"/>
            </a:solidFill>
          </a:ln>
        </p:spPr>
        <p:txBody>
          <a:bodyPr>
            <a:normAutofit fontScale="70000" lnSpcReduction="20000"/>
          </a:bodyPr>
          <a:lstStyle/>
          <a:p>
            <a:pPr marL="0" indent="0" algn="just">
              <a:buNone/>
            </a:pPr>
            <a:r>
              <a:rPr lang="ru-RU" dirty="0"/>
              <a:t>	Организация заключила кредитный договор </a:t>
            </a:r>
            <a:r>
              <a:rPr lang="ru-RU" b="1" dirty="0"/>
              <a:t>15.06.2022</a:t>
            </a:r>
            <a:r>
              <a:rPr lang="ru-RU" dirty="0"/>
              <a:t> года сроком </a:t>
            </a:r>
            <a:r>
              <a:rPr lang="ru-RU" b="1" dirty="0"/>
              <a:t>на два года </a:t>
            </a:r>
            <a:r>
              <a:rPr lang="ru-RU" dirty="0"/>
              <a:t>под  18% годовых и договор аренды </a:t>
            </a:r>
            <a:r>
              <a:rPr lang="ru-RU" b="1" dirty="0"/>
              <a:t>22.01.2024</a:t>
            </a:r>
            <a:r>
              <a:rPr lang="ru-RU" dirty="0"/>
              <a:t> года сроком </a:t>
            </a:r>
            <a:r>
              <a:rPr lang="ru-RU" b="1" dirty="0"/>
              <a:t>на три года</a:t>
            </a:r>
            <a:r>
              <a:rPr lang="ru-RU" dirty="0"/>
              <a:t>.</a:t>
            </a:r>
          </a:p>
          <a:p>
            <a:pPr marL="0" indent="0" algn="just">
              <a:buNone/>
            </a:pPr>
            <a:r>
              <a:rPr lang="ru-RU" dirty="0"/>
              <a:t>Сумма кредита 3 000 000 руб., стоимость ППА 2 750 000 руб.</a:t>
            </a:r>
          </a:p>
          <a:p>
            <a:pPr marL="0" indent="0" algn="just">
              <a:buNone/>
            </a:pPr>
            <a:r>
              <a:rPr lang="ru-RU" dirty="0"/>
              <a:t>        Ключевая ставка банка с даты кредитного договора изменилась более, чем на 10%.</a:t>
            </a:r>
          </a:p>
          <a:p>
            <a:pPr marL="0" indent="0" algn="just">
              <a:buNone/>
            </a:pPr>
            <a:r>
              <a:rPr lang="ru-RU" dirty="0"/>
              <a:t> Кредитный договор и договор аренды  несопоставимы по дате заключения и сроку.</a:t>
            </a:r>
          </a:p>
          <a:p>
            <a:pPr marL="0" indent="0" algn="just">
              <a:buNone/>
            </a:pPr>
            <a:r>
              <a:rPr lang="ru-RU" dirty="0"/>
              <a:t>	При этом все остальные условия договоров кредита и аренды сопоставимы (по сумме и по экономическим условиям). </a:t>
            </a:r>
          </a:p>
          <a:p>
            <a:pPr marL="0" indent="0" algn="just">
              <a:buNone/>
            </a:pPr>
            <a:r>
              <a:rPr lang="ru-RU" dirty="0"/>
              <a:t>         Организация принимает решения использовать ставку привлечения, но предварительно откорректировать.</a:t>
            </a:r>
          </a:p>
          <a:p>
            <a:pPr marL="0" indent="0" algn="just">
              <a:buNone/>
            </a:pPr>
            <a:r>
              <a:rPr lang="en-US" dirty="0"/>
              <a:t>Rr</a:t>
            </a:r>
            <a:r>
              <a:rPr lang="ru-RU" dirty="0"/>
              <a:t> (ставка по договору кредита) – 18%; </a:t>
            </a:r>
          </a:p>
          <a:p>
            <a:pPr marL="0" indent="0" algn="just">
              <a:buNone/>
            </a:pPr>
            <a:r>
              <a:rPr lang="ru-RU" dirty="0"/>
              <a:t>Доходность 0 на 15.06.22 по ОФЗ оставшимся сроком погашения два года – 9,05%;</a:t>
            </a:r>
          </a:p>
          <a:p>
            <a:pPr marL="0" indent="0" algn="just">
              <a:buNone/>
            </a:pPr>
            <a:r>
              <a:rPr lang="ru-RU" dirty="0"/>
              <a:t>Доходность 1 на 22.01.24 по ОФЗ оставшимся сроком погашения три года – 12.28 %;</a:t>
            </a:r>
          </a:p>
          <a:p>
            <a:pPr marL="0" indent="0" algn="just">
              <a:buNone/>
            </a:pPr>
            <a:r>
              <a:rPr lang="ru-RU" b="1" dirty="0"/>
              <a:t>Корректировка №1 по сроку: </a:t>
            </a:r>
            <a:r>
              <a:rPr lang="ru-RU" dirty="0"/>
              <a:t>18% + 12,28% - 9,05% = 20,78% годовых.</a:t>
            </a:r>
          </a:p>
          <a:p>
            <a:pPr marL="0" indent="0" algn="just">
              <a:buNone/>
            </a:pPr>
            <a:r>
              <a:rPr lang="ru-RU" dirty="0"/>
              <a:t>Rk 0 Ключевая ставка банка на 15.06.22г. – 9,5% годовых</a:t>
            </a:r>
          </a:p>
          <a:p>
            <a:pPr marL="0" indent="0" algn="just">
              <a:buNone/>
            </a:pPr>
            <a:r>
              <a:rPr lang="ru-RU" dirty="0"/>
              <a:t>F= Rr-Rk 0 – Финансовый (кредитный) спред  арендатора – 8,5% =  18%-9,5%.</a:t>
            </a:r>
          </a:p>
          <a:p>
            <a:pPr marL="0" indent="0" algn="just">
              <a:buNone/>
            </a:pPr>
            <a:r>
              <a:rPr lang="ru-RU" dirty="0"/>
              <a:t>Rk 1 Ключевая ставка банка на 22.01.24г.  – 16%</a:t>
            </a:r>
          </a:p>
          <a:p>
            <a:pPr marL="0" indent="0" algn="just">
              <a:buNone/>
            </a:pPr>
            <a:r>
              <a:rPr lang="ru-RU" b="1" dirty="0"/>
              <a:t>Корректировка №2 по дате</a:t>
            </a:r>
            <a:r>
              <a:rPr lang="ru-RU" dirty="0"/>
              <a:t>: 8,5% + 16% = 24,5% годовых.</a:t>
            </a:r>
          </a:p>
          <a:p>
            <a:pPr marL="0" indent="0" algn="just">
              <a:buNone/>
            </a:pPr>
            <a:r>
              <a:rPr lang="ru-RU" dirty="0"/>
              <a:t>Находим среднее значение двух получившихся ставок: (20,78+24,5)/2 = 22,64;</a:t>
            </a:r>
          </a:p>
          <a:p>
            <a:pPr marL="0" indent="0" algn="just">
              <a:buNone/>
            </a:pPr>
            <a:r>
              <a:rPr lang="ru-RU" b="1" dirty="0"/>
              <a:t>Принимаем ставку дисконтирования в размере 22,64% годовых.*</a:t>
            </a:r>
          </a:p>
          <a:p>
            <a:pPr marL="0" indent="0" algn="just">
              <a:buNone/>
            </a:pPr>
            <a:r>
              <a:rPr lang="ru-RU" b="1" dirty="0"/>
              <a:t>*</a:t>
            </a:r>
            <a:r>
              <a:rPr lang="ru-RU" dirty="0"/>
              <a:t>По данным агрегатора </a:t>
            </a:r>
            <a:r>
              <a:rPr lang="en-US" dirty="0">
                <a:hlinkClick r:id="rId2"/>
              </a:rPr>
              <a:t>https://www.sravni.ru/</a:t>
            </a:r>
            <a:r>
              <a:rPr lang="ru-RU" dirty="0"/>
              <a:t> (кредиты для бизнеса) мы нашли только один сопоставимы по сроку, сумме и обеспечению кредит по ставке от 22,5 до 27%% годовых (КАМКОБАНК).</a:t>
            </a:r>
          </a:p>
          <a:p>
            <a:pPr marL="0" indent="0" algn="just">
              <a:buNone/>
            </a:pPr>
            <a:endParaRPr lang="ru-RU" dirty="0"/>
          </a:p>
        </p:txBody>
      </p:sp>
    </p:spTree>
    <p:extLst>
      <p:ext uri="{BB962C8B-B14F-4D97-AF65-F5344CB8AC3E}">
        <p14:creationId xmlns:p14="http://schemas.microsoft.com/office/powerpoint/2010/main" val="276239839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Объект 5">
            <a:extLst>
              <a:ext uri="{FF2B5EF4-FFF2-40B4-BE49-F238E27FC236}">
                <a16:creationId xmlns:a16="http://schemas.microsoft.com/office/drawing/2014/main" id="{6E01581C-FEEC-403B-8DC7-88C98B527E6B}"/>
              </a:ext>
            </a:extLst>
          </p:cNvPr>
          <p:cNvSpPr>
            <a:spLocks noGrp="1"/>
          </p:cNvSpPr>
          <p:nvPr>
            <p:ph idx="1"/>
          </p:nvPr>
        </p:nvSpPr>
        <p:spPr>
          <a:xfrm>
            <a:off x="4002375" y="446088"/>
            <a:ext cx="7899816" cy="6284496"/>
          </a:xfrm>
        </p:spPr>
        <p:style>
          <a:lnRef idx="2">
            <a:schemeClr val="accent1"/>
          </a:lnRef>
          <a:fillRef idx="1">
            <a:schemeClr val="lt1"/>
          </a:fillRef>
          <a:effectRef idx="0">
            <a:schemeClr val="accent1"/>
          </a:effectRef>
          <a:fontRef idx="minor">
            <a:schemeClr val="dk1"/>
          </a:fontRef>
        </p:style>
        <p:txBody>
          <a:bodyPr anchor="t">
            <a:normAutofit/>
          </a:bodyPr>
          <a:lstStyle/>
          <a:p>
            <a:pPr marL="0" indent="0" algn="ctr">
              <a:buNone/>
            </a:pPr>
            <a:r>
              <a:rPr lang="ru-RU" b="1" dirty="0"/>
              <a:t>Ставка дисконтирования  определяется:</a:t>
            </a:r>
          </a:p>
          <a:p>
            <a:pPr marL="0" indent="0" algn="just">
              <a:buNone/>
            </a:pPr>
            <a:r>
              <a:rPr lang="ru-RU" dirty="0"/>
              <a:t>1. На дату начала аренды (на дату предоставления предмета аренды в качестве права пользования активом).</a:t>
            </a:r>
          </a:p>
          <a:p>
            <a:pPr marL="0" indent="0" algn="just">
              <a:buNone/>
            </a:pPr>
            <a:r>
              <a:rPr lang="ru-RU" sz="1400" i="1" dirty="0"/>
              <a:t>(П. 10  ФСБУ 25/2018)</a:t>
            </a:r>
          </a:p>
          <a:p>
            <a:pPr marL="0" indent="0" algn="just">
              <a:buNone/>
            </a:pPr>
            <a:r>
              <a:rPr lang="ru-RU" dirty="0"/>
              <a:t>2. При изменении величины обязательства по аренде.</a:t>
            </a:r>
          </a:p>
          <a:p>
            <a:pPr marL="0" indent="0" algn="just">
              <a:buNone/>
            </a:pPr>
            <a:r>
              <a:rPr lang="ru-RU" sz="1400" i="1" dirty="0"/>
              <a:t>(П.  22  ФСБУ 25/2015)</a:t>
            </a:r>
          </a:p>
          <a:p>
            <a:pPr marL="0" indent="0" algn="just">
              <a:buNone/>
            </a:pPr>
            <a:r>
              <a:rPr lang="ru-RU" dirty="0"/>
              <a:t>	Величина  обязательства  может изменяться  при изменении арендной платы и/или срока аренды.</a:t>
            </a:r>
          </a:p>
          <a:p>
            <a:pPr marL="0" indent="0" algn="just">
              <a:buNone/>
            </a:pPr>
            <a:r>
              <a:rPr lang="ru-RU" dirty="0"/>
              <a:t>	Датой изменения является дата дополнительного соглашения  к договору аренды, или дата изменений, указанная в самом договоре аренды.</a:t>
            </a:r>
          </a:p>
          <a:p>
            <a:pPr marL="0" indent="0" algn="just">
              <a:buNone/>
            </a:pPr>
            <a:r>
              <a:rPr lang="ru-RU" sz="1400" dirty="0">
                <a:latin typeface="Arial" panose="020B0604020202020204" pitchFamily="34" charset="0"/>
                <a:cs typeface="Arial" panose="020B0604020202020204" pitchFamily="34" charset="0"/>
              </a:rPr>
              <a:t>	</a:t>
            </a:r>
            <a:endParaRPr lang="ru-RU" dirty="0"/>
          </a:p>
        </p:txBody>
      </p:sp>
      <p:sp>
        <p:nvSpPr>
          <p:cNvPr id="7" name="Текст 6">
            <a:extLst>
              <a:ext uri="{FF2B5EF4-FFF2-40B4-BE49-F238E27FC236}">
                <a16:creationId xmlns:a16="http://schemas.microsoft.com/office/drawing/2014/main" id="{A01F0E46-13F8-471C-8E44-4B4A6761AF43}"/>
              </a:ext>
            </a:extLst>
          </p:cNvPr>
          <p:cNvSpPr>
            <a:spLocks noGrp="1"/>
          </p:cNvSpPr>
          <p:nvPr>
            <p:ph type="body" sz="half" idx="2"/>
          </p:nvPr>
        </p:nvSpPr>
        <p:spPr>
          <a:xfrm>
            <a:off x="1394086" y="1598613"/>
            <a:ext cx="2368446" cy="4262436"/>
          </a:xfrm>
        </p:spPr>
        <p:txBody>
          <a:bodyPr/>
          <a:lstStyle/>
          <a:p>
            <a:pPr algn="ctr"/>
            <a:endParaRPr lang="ru-RU" sz="3200" b="1" cap="all" dirty="0">
              <a:solidFill>
                <a:prstClr val="black"/>
              </a:solidFill>
              <a:ea typeface="+mj-ea"/>
              <a:cs typeface="+mj-cs"/>
            </a:endParaRPr>
          </a:p>
          <a:p>
            <a:pPr algn="ctr"/>
            <a:r>
              <a:rPr lang="ru-RU" sz="2400" b="1" cap="all" dirty="0">
                <a:solidFill>
                  <a:prstClr val="black"/>
                </a:solidFill>
                <a:ea typeface="+mj-ea"/>
                <a:cs typeface="+mj-cs"/>
              </a:rPr>
              <a:t>Дата определения ставки дисконтирования</a:t>
            </a:r>
            <a:endParaRPr lang="ru-RU" sz="2400" dirty="0"/>
          </a:p>
        </p:txBody>
      </p:sp>
      <p:sp>
        <p:nvSpPr>
          <p:cNvPr id="2" name="Прямоугольник 1">
            <a:extLst>
              <a:ext uri="{FF2B5EF4-FFF2-40B4-BE49-F238E27FC236}">
                <a16:creationId xmlns:a16="http://schemas.microsoft.com/office/drawing/2014/main" id="{623B3481-656A-4671-8DAF-646DAE93A5B7}"/>
              </a:ext>
            </a:extLst>
          </p:cNvPr>
          <p:cNvSpPr/>
          <p:nvPr/>
        </p:nvSpPr>
        <p:spPr>
          <a:xfrm>
            <a:off x="4167266" y="4437089"/>
            <a:ext cx="7600013" cy="217357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70510" indent="342900" algn="just">
              <a:spcAft>
                <a:spcPts val="0"/>
              </a:spcAft>
            </a:pPr>
            <a:r>
              <a:rPr lang="ru-RU" sz="1400" dirty="0">
                <a:solidFill>
                  <a:schemeClr val="tx1"/>
                </a:solidFill>
                <a:latin typeface="Times New Roman" panose="02020603050405020304" pitchFamily="18" charset="0"/>
                <a:ea typeface="Calibri" panose="020F0502020204030204" pitchFamily="34" charset="0"/>
                <a:cs typeface="Times New Roman" panose="02020603050405020304" pitchFamily="18" charset="0"/>
              </a:rPr>
              <a:t>В соответствии с пунктом 7 ПБУ 1/2008 организация, которая раскрывает составленную в соответствии с МСФО финансовую отчетность вправе при формировании учетной политики руководствоваться федеральными стандартами бухгалтерского учета с учетом требований МСФО. В частности, такая организация вправе не применять способ ведения бухгалтерского учета, установленный федеральным стандартом бухгалтерского учета, когда такой способ приводит к несоответствию учетной политики организации требованиям МСФО. Таким образом, если организация раскрывает финансовую отчетность по МСФО, она может выбрать учетную политику в отношении пересмотра ставок дисконтирования в соответствии с параграфами 40, 42-43 МСФО (IFRS) 16.</a:t>
            </a:r>
            <a:endParaRPr lang="ru-RU" sz="1400" dirty="0">
              <a:solidFill>
                <a:schemeClr val="tx1"/>
              </a:solidFill>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57751083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Объект 7">
            <a:extLst>
              <a:ext uri="{FF2B5EF4-FFF2-40B4-BE49-F238E27FC236}">
                <a16:creationId xmlns:a16="http://schemas.microsoft.com/office/drawing/2014/main" id="{60A252A3-138D-4DFF-B952-9EB3C305E100}"/>
              </a:ext>
            </a:extLst>
          </p:cNvPr>
          <p:cNvSpPr>
            <a:spLocks noGrp="1"/>
          </p:cNvSpPr>
          <p:nvPr>
            <p:ph sz="half" idx="2"/>
          </p:nvPr>
        </p:nvSpPr>
        <p:spPr>
          <a:xfrm>
            <a:off x="794480" y="1214203"/>
            <a:ext cx="3477718" cy="4688823"/>
          </a:xfrm>
        </p:spPr>
        <p:txBody>
          <a:bodyPr>
            <a:normAutofit/>
          </a:bodyPr>
          <a:lstStyle/>
          <a:p>
            <a:pPr marL="0" indent="0">
              <a:buNone/>
            </a:pPr>
            <a:endParaRPr lang="ru-RU" sz="2000" b="1" cap="all" dirty="0">
              <a:solidFill>
                <a:prstClr val="black"/>
              </a:solidFill>
              <a:ea typeface="+mj-ea"/>
              <a:cs typeface="+mj-cs"/>
            </a:endParaRPr>
          </a:p>
          <a:p>
            <a:pPr marL="0" indent="0">
              <a:buNone/>
            </a:pPr>
            <a:endParaRPr lang="ru-RU" sz="2000" b="1" cap="all" dirty="0">
              <a:solidFill>
                <a:prstClr val="black"/>
              </a:solidFill>
              <a:ea typeface="+mj-ea"/>
              <a:cs typeface="+mj-cs"/>
            </a:endParaRPr>
          </a:p>
          <a:p>
            <a:pPr marL="0" indent="0">
              <a:buNone/>
            </a:pPr>
            <a:endParaRPr lang="ru-RU" sz="2000" b="1" cap="all" dirty="0">
              <a:solidFill>
                <a:prstClr val="black"/>
              </a:solidFill>
              <a:ea typeface="+mj-ea"/>
              <a:cs typeface="+mj-cs"/>
            </a:endParaRPr>
          </a:p>
          <a:p>
            <a:pPr marL="0" indent="0">
              <a:buNone/>
            </a:pPr>
            <a:r>
              <a:rPr lang="ru-RU" sz="2000" b="1" cap="all" dirty="0">
                <a:solidFill>
                  <a:prstClr val="black"/>
                </a:solidFill>
                <a:ea typeface="+mj-ea"/>
                <a:cs typeface="+mj-cs"/>
              </a:rPr>
              <a:t>Ставка привлечения при наличии нескольких сопоставимых кредитов (займов)</a:t>
            </a:r>
            <a:endParaRPr lang="ru-RU" dirty="0"/>
          </a:p>
        </p:txBody>
      </p:sp>
      <p:sp>
        <p:nvSpPr>
          <p:cNvPr id="10" name="Объект 9">
            <a:extLst>
              <a:ext uri="{FF2B5EF4-FFF2-40B4-BE49-F238E27FC236}">
                <a16:creationId xmlns:a16="http://schemas.microsoft.com/office/drawing/2014/main" id="{ECE3A9B9-93CC-47ED-8DA0-4E7CA5CD3729}"/>
              </a:ext>
            </a:extLst>
          </p:cNvPr>
          <p:cNvSpPr>
            <a:spLocks noGrp="1"/>
          </p:cNvSpPr>
          <p:nvPr>
            <p:ph sz="quarter" idx="4"/>
          </p:nvPr>
        </p:nvSpPr>
        <p:spPr>
          <a:xfrm>
            <a:off x="4631962" y="525404"/>
            <a:ext cx="7060366" cy="5650398"/>
          </a:xfrm>
          <a:ln>
            <a:solidFill>
              <a:srgbClr val="FFC000"/>
            </a:solidFill>
          </a:ln>
        </p:spPr>
        <p:txBody>
          <a:bodyPr>
            <a:normAutofit/>
          </a:bodyPr>
          <a:lstStyle/>
          <a:p>
            <a:pPr marL="0" indent="0" algn="just">
              <a:buNone/>
            </a:pPr>
            <a:r>
              <a:rPr lang="ru-RU" dirty="0"/>
              <a:t>	Если арендатор имеет  несколько сопоставимых кредитов или займов, он может самостоятельно определить порядок расчета ставки дисконтирования на основе ставок по нескольким сопоставимым кредитам (займам).</a:t>
            </a:r>
          </a:p>
          <a:p>
            <a:pPr marL="0" indent="0" algn="just">
              <a:buNone/>
            </a:pPr>
            <a:r>
              <a:rPr lang="ru-RU" dirty="0"/>
              <a:t>Например:</a:t>
            </a:r>
          </a:p>
          <a:p>
            <a:pPr algn="just">
              <a:buFontTx/>
              <a:buChar char="-"/>
            </a:pPr>
            <a:r>
              <a:rPr lang="ru-RU" dirty="0"/>
              <a:t>Определить критерии лучшей сопоставимости: срок кредита наиболее близок сроку арены, дата заключения договора кредита наиболее близка к дате начала аренды, сумма кредита и стоимости ППА наиболее близки и др.</a:t>
            </a:r>
          </a:p>
          <a:p>
            <a:pPr marL="0" indent="0" algn="just">
              <a:buNone/>
            </a:pPr>
            <a:r>
              <a:rPr lang="ru-RU" dirty="0"/>
              <a:t>Либо</a:t>
            </a:r>
          </a:p>
          <a:p>
            <a:pPr algn="just">
              <a:buFontTx/>
              <a:buChar char="-"/>
            </a:pPr>
            <a:r>
              <a:rPr lang="ru-RU" dirty="0"/>
              <a:t>Определить среднюю арифметическую ставку по всем сопоставимым кредитам.</a:t>
            </a:r>
          </a:p>
          <a:p>
            <a:pPr algn="just">
              <a:buFontTx/>
              <a:buChar char="-"/>
            </a:pPr>
            <a:r>
              <a:rPr lang="ru-RU" dirty="0"/>
              <a:t>Другие обоснованные методы.</a:t>
            </a:r>
          </a:p>
          <a:p>
            <a:pPr marL="0" indent="0" algn="just">
              <a:buNone/>
            </a:pPr>
            <a:r>
              <a:rPr lang="ru-RU" dirty="0"/>
              <a:t>	Методика определения ставки дисконтирования для таких случаев необходимо закрепить в учетной политике.</a:t>
            </a:r>
          </a:p>
          <a:p>
            <a:pPr>
              <a:buFontTx/>
              <a:buChar char="-"/>
            </a:pPr>
            <a:endParaRPr lang="ru-RU" dirty="0"/>
          </a:p>
        </p:txBody>
      </p:sp>
    </p:spTree>
    <p:extLst>
      <p:ext uri="{BB962C8B-B14F-4D97-AF65-F5344CB8AC3E}">
        <p14:creationId xmlns:p14="http://schemas.microsoft.com/office/powerpoint/2010/main" val="240937654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424066" y="446087"/>
            <a:ext cx="2728209"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СТАВКА  ПРИВЛЕЧЕНИЯ ПРИ ОТСУТСТВИИ ЗАЕМНЫХ СРЕДСТВ У АРЕНДАТОРА</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4257207" y="805851"/>
            <a:ext cx="7247406" cy="5006715"/>
          </a:xfrm>
          <a:ln>
            <a:solidFill>
              <a:srgbClr val="FFC000"/>
            </a:solidFill>
          </a:ln>
        </p:spPr>
        <p:txBody>
          <a:bodyPr anchor="t">
            <a:normAutofit/>
          </a:bodyPr>
          <a:lstStyle/>
          <a:p>
            <a:pPr algn="just"/>
            <a:endParaRPr lang="ru-RU" sz="2400" b="1" dirty="0"/>
          </a:p>
          <a:p>
            <a:pPr algn="just"/>
            <a:endParaRPr lang="ru-RU" sz="2400" b="1" dirty="0"/>
          </a:p>
          <a:p>
            <a:pPr algn="just"/>
            <a:r>
              <a:rPr lang="ru-RU" sz="2400" b="1" dirty="0"/>
              <a:t>При отсутствии заемных средств у арендатора ставка привлечения может быть определена:</a:t>
            </a:r>
          </a:p>
          <a:p>
            <a:pPr marL="270510" indent="0" algn="just">
              <a:buNone/>
            </a:pPr>
            <a:r>
              <a:rPr lang="ru-RU" b="1" dirty="0"/>
              <a:t>- </a:t>
            </a:r>
            <a:r>
              <a:rPr lang="ru-RU" sz="2400" b="1" dirty="0">
                <a:latin typeface="Arial" panose="020B0604020202020204" pitchFamily="34" charset="0"/>
                <a:ea typeface="Calibri" panose="020F0502020204030204" pitchFamily="34" charset="0"/>
                <a:cs typeface="Arial" panose="020B0604020202020204" pitchFamily="34" charset="0"/>
              </a:rPr>
              <a:t>с использованием ставок заимствований сопоставимых компаний;</a:t>
            </a:r>
          </a:p>
          <a:p>
            <a:pPr marL="270510" indent="0" algn="just">
              <a:buNone/>
            </a:pPr>
            <a:r>
              <a:rPr lang="ru-RU" sz="2400" b="1" dirty="0">
                <a:latin typeface="Arial" panose="020B0604020202020204" pitchFamily="34" charset="0"/>
                <a:cs typeface="Arial" panose="020B0604020202020204" pitchFamily="34" charset="0"/>
              </a:rPr>
              <a:t>- по статистической ставке.</a:t>
            </a:r>
          </a:p>
        </p:txBody>
      </p:sp>
    </p:spTree>
    <p:extLst>
      <p:ext uri="{BB962C8B-B14F-4D97-AF65-F5344CB8AC3E}">
        <p14:creationId xmlns:p14="http://schemas.microsoft.com/office/powerpoint/2010/main" val="128569461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794479" y="446087"/>
            <a:ext cx="2218544"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Ставка привлечения </a:t>
            </a:r>
            <a:r>
              <a:rPr lang="ru-RU" b="1" i="1" dirty="0">
                <a:solidFill>
                  <a:prstClr val="black">
                    <a:lumMod val="75000"/>
                    <a:lumOff val="25000"/>
                  </a:prstClr>
                </a:solidFill>
                <a:effectLst>
                  <a:outerShdw blurRad="38100" dist="38100" dir="2700000" algn="tl">
                    <a:srgbClr val="000000">
                      <a:alpha val="43137"/>
                    </a:srgbClr>
                  </a:outerShdw>
                </a:effectLst>
                <a:latin typeface="Arial" panose="020B0604020202020204" pitchFamily="34" charset="0"/>
                <a:ea typeface="Calibri" panose="020F0502020204030204" pitchFamily="34" charset="0"/>
                <a:cs typeface="Arial" panose="020B0604020202020204" pitchFamily="34" charset="0"/>
              </a:rPr>
              <a:t>сопоставимых компаний</a:t>
            </a:r>
            <a:endPar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endParaRP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013022" y="179882"/>
            <a:ext cx="8709285" cy="6449523"/>
          </a:xfrm>
          <a:ln>
            <a:solidFill>
              <a:srgbClr val="FFC000"/>
            </a:solidFill>
          </a:ln>
        </p:spPr>
        <p:txBody>
          <a:bodyPr anchor="t">
            <a:normAutofit fontScale="40000" lnSpcReduction="20000"/>
          </a:bodyPr>
          <a:lstStyle/>
          <a:p>
            <a:pPr marL="0" indent="0" algn="just">
              <a:buNone/>
            </a:pPr>
            <a:r>
              <a:rPr lang="ru-RU" sz="2100" b="1" dirty="0"/>
              <a:t>	</a:t>
            </a:r>
          </a:p>
          <a:p>
            <a:pPr marL="0" indent="0" algn="just">
              <a:buNone/>
            </a:pPr>
            <a:r>
              <a:rPr lang="ru-RU" sz="2100" b="1" dirty="0">
                <a:latin typeface="Arial" panose="020B0604020202020204" pitchFamily="34" charset="0"/>
                <a:cs typeface="Arial" panose="020B0604020202020204" pitchFamily="34" charset="0"/>
              </a:rPr>
              <a:t>	</a:t>
            </a:r>
            <a:r>
              <a:rPr lang="ru-RU" sz="4300" dirty="0">
                <a:latin typeface="Arial" panose="020B0604020202020204" pitchFamily="34" charset="0"/>
                <a:cs typeface="Arial" panose="020B0604020202020204" pitchFamily="34" charset="0"/>
              </a:rPr>
              <a:t>Данный способ основывается на данных кривой бескупонной доходности ОФЗ и ставок по публичному долгу (корпоративным облигациям) компаний-аналогов.</a:t>
            </a:r>
          </a:p>
          <a:p>
            <a:pPr marL="0" indent="0" algn="just">
              <a:buNone/>
            </a:pPr>
            <a:r>
              <a:rPr lang="ru-RU" sz="4300" dirty="0">
                <a:latin typeface="Arial" panose="020B0604020202020204" pitchFamily="34" charset="0"/>
                <a:cs typeface="Arial" panose="020B0604020202020204" pitchFamily="34" charset="0"/>
              </a:rPr>
              <a:t>	При этом проводится дополнительный анализ кредитного качества заемщика и</a:t>
            </a:r>
          </a:p>
          <a:p>
            <a:pPr marL="0" indent="0" algn="just">
              <a:buNone/>
            </a:pPr>
            <a:r>
              <a:rPr lang="ru-RU" sz="4300" dirty="0">
                <a:latin typeface="Arial" panose="020B0604020202020204" pitchFamily="34" charset="0"/>
                <a:cs typeface="Arial" panose="020B0604020202020204" pitchFamily="34" charset="0"/>
              </a:rPr>
              <a:t>рынка в целом. </a:t>
            </a:r>
          </a:p>
          <a:p>
            <a:pPr marL="0" indent="0" algn="just">
              <a:buNone/>
            </a:pPr>
            <a:r>
              <a:rPr lang="ru-RU" sz="4300" dirty="0">
                <a:latin typeface="Arial" panose="020B0604020202020204" pitchFamily="34" charset="0"/>
                <a:cs typeface="Arial" panose="020B0604020202020204" pitchFamily="34" charset="0"/>
              </a:rPr>
              <a:t>	Этот  способ встречается не часто в практике российского бухгалтерского учета и является довольно трудоемким. В нашей консультации мы не будем подробно  описывать этот метод, так как  это большая тема для отдельной консультации.</a:t>
            </a:r>
          </a:p>
          <a:p>
            <a:pPr marL="0" indent="0" algn="just">
              <a:buNone/>
            </a:pPr>
            <a:r>
              <a:rPr lang="ru-RU" sz="4300" dirty="0">
                <a:latin typeface="Arial" panose="020B0604020202020204" pitchFamily="34" charset="0"/>
                <a:cs typeface="Arial" panose="020B0604020202020204" pitchFamily="34" charset="0"/>
              </a:rPr>
              <a:t> Тем не менее, приведем общие признаки сопоставимости компаний.</a:t>
            </a:r>
          </a:p>
          <a:p>
            <a:pPr marL="270510" indent="0" algn="just">
              <a:buNone/>
            </a:pPr>
            <a:r>
              <a:rPr lang="ru-RU" sz="4300" dirty="0">
                <a:latin typeface="Arial" panose="020B0604020202020204" pitchFamily="34" charset="0"/>
                <a:ea typeface="Calibri" panose="020F0502020204030204" pitchFamily="34" charset="0"/>
                <a:cs typeface="Arial" panose="020B0604020202020204" pitchFamily="34" charset="0"/>
              </a:rPr>
              <a:t>- наличие публичного долга, по данным компаниям определяется выпуск облигаций с активными котировками;</a:t>
            </a:r>
          </a:p>
          <a:p>
            <a:pPr marL="270510" indent="0" algn="just">
              <a:buNone/>
            </a:pPr>
            <a:r>
              <a:rPr lang="ru-RU" sz="4300" dirty="0">
                <a:latin typeface="Arial" panose="020B0604020202020204" pitchFamily="34" charset="0"/>
                <a:ea typeface="Calibri" panose="020F0502020204030204" pitchFamily="34" charset="0"/>
                <a:cs typeface="Arial" panose="020B0604020202020204" pitchFamily="34" charset="0"/>
              </a:rPr>
              <a:t>- кредитный рейтинг, </a:t>
            </a:r>
          </a:p>
          <a:p>
            <a:pPr marL="613410" algn="just">
              <a:buFontTx/>
              <a:buChar char="-"/>
            </a:pPr>
            <a:r>
              <a:rPr lang="ru-RU" sz="4300" dirty="0">
                <a:latin typeface="Arial" panose="020B0604020202020204" pitchFamily="34" charset="0"/>
                <a:ea typeface="Calibri" panose="020F0502020204030204" pitchFamily="34" charset="0"/>
                <a:cs typeface="Arial" panose="020B0604020202020204" pitchFamily="34" charset="0"/>
              </a:rPr>
              <a:t>отрасль; размер бизнеса (объемы производства и реализации, количество персонала и пр.);</a:t>
            </a:r>
          </a:p>
          <a:p>
            <a:pPr marL="613410" algn="just">
              <a:buFontTx/>
              <a:buChar char="-"/>
            </a:pPr>
            <a:r>
              <a:rPr lang="ru-RU" sz="4300" dirty="0">
                <a:latin typeface="Arial" panose="020B0604020202020204" pitchFamily="34" charset="0"/>
                <a:ea typeface="Calibri" panose="020F0502020204030204" pitchFamily="34" charset="0"/>
                <a:cs typeface="Arial" panose="020B0604020202020204" pitchFamily="34" charset="0"/>
              </a:rPr>
              <a:t> финансовое состояние и прочее.</a:t>
            </a:r>
          </a:p>
          <a:p>
            <a:pPr marL="270510" indent="0" algn="just">
              <a:buNone/>
            </a:pPr>
            <a:r>
              <a:rPr lang="ru-RU" sz="4300" dirty="0">
                <a:latin typeface="Arial" panose="020B0604020202020204" pitchFamily="34" charset="0"/>
                <a:ea typeface="Calibri" panose="020F0502020204030204" pitchFamily="34" charset="0"/>
                <a:cs typeface="Arial" panose="020B0604020202020204" pitchFamily="34" charset="0"/>
              </a:rPr>
              <a:t>	Набор критериев не ограничен, но выбор критериев должен подтверждать допустимость предположения, что кредиторы предложат сопоставимой компании заемные средства под ту же ставку, что и арендатору. 	Сопоставимая компании должна иметь торгуемые облигации или заимствования, схожие по сроку и дате с арендным договором. Такая информация должна быть доступной.</a:t>
            </a:r>
          </a:p>
          <a:p>
            <a:pPr marL="0" indent="0" algn="just">
              <a:buNone/>
            </a:pPr>
            <a:r>
              <a:rPr lang="ru-RU" sz="4300" b="1" dirty="0">
                <a:latin typeface="Arial" panose="020B0604020202020204" pitchFamily="34" charset="0"/>
                <a:cs typeface="Arial" panose="020B0604020202020204" pitchFamily="34" charset="0"/>
              </a:rPr>
              <a:t>	</a:t>
            </a:r>
            <a:r>
              <a:rPr lang="ru-RU" sz="4300" dirty="0">
                <a:latin typeface="Arial" panose="020B0604020202020204" pitchFamily="34" charset="0"/>
                <a:cs typeface="Arial" panose="020B0604020202020204" pitchFamily="34" charset="0"/>
              </a:rPr>
              <a:t>Если арендатор не  обладает нужной информацией о сопоставимых  компаниях,  он может  использовать </a:t>
            </a:r>
            <a:r>
              <a:rPr lang="ru-RU" sz="4300" b="1" dirty="0">
                <a:latin typeface="Arial" panose="020B0604020202020204" pitchFamily="34" charset="0"/>
                <a:cs typeface="Arial" panose="020B0604020202020204" pitchFamily="34" charset="0"/>
              </a:rPr>
              <a:t>статистическую</a:t>
            </a:r>
            <a:r>
              <a:rPr lang="ru-RU" sz="4300" dirty="0">
                <a:latin typeface="Arial" panose="020B0604020202020204" pitchFamily="34" charset="0"/>
                <a:cs typeface="Arial" panose="020B0604020202020204" pitchFamily="34" charset="0"/>
              </a:rPr>
              <a:t> ставку привлечения.</a:t>
            </a:r>
          </a:p>
        </p:txBody>
      </p:sp>
    </p:spTree>
    <p:extLst>
      <p:ext uri="{BB962C8B-B14F-4D97-AF65-F5344CB8AC3E}">
        <p14:creationId xmlns:p14="http://schemas.microsoft.com/office/powerpoint/2010/main" val="150091076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2B4EE55E-48A0-45F2-BB51-6E9B71127E38}"/>
              </a:ext>
            </a:extLst>
          </p:cNvPr>
          <p:cNvSpPr>
            <a:spLocks noGrp="1"/>
          </p:cNvSpPr>
          <p:nvPr>
            <p:ph idx="1"/>
          </p:nvPr>
        </p:nvSpPr>
        <p:spPr>
          <a:xfrm>
            <a:off x="3747540" y="179882"/>
            <a:ext cx="8034730" cy="6355829"/>
          </a:xfrm>
          <a:ln>
            <a:solidFill>
              <a:srgbClr val="FFC000"/>
            </a:solidFill>
          </a:ln>
        </p:spPr>
        <p:txBody>
          <a:bodyPr anchor="t">
            <a:normAutofit fontScale="77500" lnSpcReduction="20000"/>
          </a:bodyPr>
          <a:lstStyle/>
          <a:p>
            <a:pPr marL="0" indent="0" algn="just">
              <a:buNone/>
            </a:pPr>
            <a:r>
              <a:rPr lang="ru-RU" sz="2000" b="1" dirty="0"/>
              <a:t>	</a:t>
            </a:r>
          </a:p>
          <a:p>
            <a:pPr marL="0" indent="0" algn="just">
              <a:buNone/>
            </a:pPr>
            <a:r>
              <a:rPr lang="ru-RU" sz="2000" b="1" dirty="0"/>
              <a:t>	</a:t>
            </a:r>
            <a:r>
              <a:rPr lang="ru-RU" sz="2300" b="1" dirty="0"/>
              <a:t>Статистическая ставка  может  применяться только в случае отсутствия сопоставимых кредитов (займов) и возможности обоснованных корректировок.</a:t>
            </a:r>
            <a:endParaRPr lang="ru-RU" sz="2100" dirty="0"/>
          </a:p>
          <a:p>
            <a:pPr marL="0" indent="0" algn="just">
              <a:buNone/>
            </a:pPr>
            <a:r>
              <a:rPr lang="ru-RU" sz="2100" dirty="0"/>
              <a:t>	</a:t>
            </a:r>
            <a:r>
              <a:rPr lang="ru-RU" sz="2200" dirty="0"/>
              <a:t>ЦБ РФ на своем официальном сайте размещает статистическую информацию о средневзвешенных процентных ставках  по кредитам, выданным банками, нефинансовым организациям:</a:t>
            </a:r>
          </a:p>
          <a:p>
            <a:pPr marL="0" indent="0" algn="just">
              <a:buNone/>
            </a:pPr>
            <a:r>
              <a:rPr lang="ru-RU" sz="2200" dirty="0"/>
              <a:t> </a:t>
            </a:r>
            <a:r>
              <a:rPr lang="en-US" sz="2200" dirty="0">
                <a:hlinkClick r:id="rId2"/>
              </a:rPr>
              <a:t>https://cbr.ru/statistics/bank_sector/int_rat/</a:t>
            </a:r>
            <a:endParaRPr lang="ru-RU" sz="2200" dirty="0"/>
          </a:p>
          <a:p>
            <a:pPr marL="0" indent="0" algn="just">
              <a:buNone/>
            </a:pPr>
            <a:r>
              <a:rPr lang="ru-RU" sz="2200" dirty="0"/>
              <a:t>Или</a:t>
            </a:r>
          </a:p>
          <a:p>
            <a:pPr marL="0" indent="0" algn="just">
              <a:buNone/>
            </a:pPr>
            <a:r>
              <a:rPr lang="en-US" sz="2200" dirty="0">
                <a:hlinkClick r:id="rId3"/>
              </a:rPr>
              <a:t>https://cbr.ru/statistics/bank_sector/int_rat/1023/</a:t>
            </a:r>
            <a:r>
              <a:rPr lang="ru-RU" sz="2200" dirty="0"/>
              <a:t> </a:t>
            </a:r>
          </a:p>
          <a:p>
            <a:pPr marL="0" indent="0" algn="just">
              <a:buNone/>
            </a:pPr>
            <a:r>
              <a:rPr lang="ru-RU" sz="2200" dirty="0"/>
              <a:t>	Кроме этого для МСП за каждый месяц  Банком России издается статистический бюллетень «КРЕДИТОВАНИЕ СУБЪЕКТОВ МАЛОГО  И СРЕДНЕГО ПРЕДПРИНИМАТЕЛЬСТВА» (доступен в ПДФ формате):</a:t>
            </a:r>
          </a:p>
          <a:p>
            <a:pPr marL="0" indent="0" algn="just">
              <a:buNone/>
            </a:pPr>
            <a:r>
              <a:rPr lang="en-US" sz="2200" dirty="0">
                <a:hlinkClick r:id="rId4"/>
              </a:rPr>
              <a:t>https://cbr.ru/Collection/Collection/File/46695/stat_bulletin_lending_23-10_41.pdf</a:t>
            </a:r>
            <a:endParaRPr lang="ru-RU" sz="2200" dirty="0"/>
          </a:p>
          <a:p>
            <a:pPr marL="0" indent="0" algn="just">
              <a:buNone/>
            </a:pPr>
            <a:r>
              <a:rPr lang="ru-RU" sz="2200" dirty="0"/>
              <a:t>	Статистика приведена отдельно по регионам и видам экономической деятельности, а также по срокам – до года и более года.</a:t>
            </a:r>
          </a:p>
          <a:p>
            <a:pPr marL="0" indent="0" algn="just">
              <a:buNone/>
            </a:pPr>
            <a:r>
              <a:rPr lang="ru-RU" sz="2200" dirty="0"/>
              <a:t>	Какую именно ставку использовать, по  региону или  по  виду деятельности, арендатор решает самостоятельно, либо можно рассчитать среднее арифметическое значение двух этих  ставок. Применяемый порядок определения статистической ставки привлечения необходимо зафиксировать в учетной политике.</a:t>
            </a:r>
          </a:p>
        </p:txBody>
      </p:sp>
      <p:sp>
        <p:nvSpPr>
          <p:cNvPr id="4" name="Текст 3">
            <a:extLst>
              <a:ext uri="{FF2B5EF4-FFF2-40B4-BE49-F238E27FC236}">
                <a16:creationId xmlns:a16="http://schemas.microsoft.com/office/drawing/2014/main" id="{CC14B43F-5DA5-48E2-BFB6-075F50FFB24C}"/>
              </a:ext>
            </a:extLst>
          </p:cNvPr>
          <p:cNvSpPr>
            <a:spLocks noGrp="1"/>
          </p:cNvSpPr>
          <p:nvPr>
            <p:ph type="body" sz="half" idx="2"/>
          </p:nvPr>
        </p:nvSpPr>
        <p:spPr>
          <a:xfrm>
            <a:off x="524657" y="638076"/>
            <a:ext cx="3147934" cy="5306415"/>
          </a:xfrm>
        </p:spPr>
        <p:txBody>
          <a:bodyPr anchor="ctr"/>
          <a:lstStyle/>
          <a:p>
            <a:pPr lvl="0" algn="ctr">
              <a:buClr>
                <a:srgbClr val="E78712"/>
              </a:buClr>
            </a:pPr>
            <a:r>
              <a:rPr lang="ru-RU" sz="2400" b="1" cap="all" dirty="0">
                <a:solidFill>
                  <a:prstClr val="black"/>
                </a:solidFill>
              </a:rPr>
              <a:t>Статистическая ставка  привлечения</a:t>
            </a:r>
            <a:endParaRPr lang="ru-RU" sz="2400" dirty="0">
              <a:solidFill>
                <a:prstClr val="black">
                  <a:lumMod val="75000"/>
                  <a:lumOff val="25000"/>
                </a:prstClr>
              </a:solidFill>
            </a:endParaRPr>
          </a:p>
        </p:txBody>
      </p:sp>
    </p:spTree>
    <p:extLst>
      <p:ext uri="{BB962C8B-B14F-4D97-AF65-F5344CB8AC3E}">
        <p14:creationId xmlns:p14="http://schemas.microsoft.com/office/powerpoint/2010/main" val="332163020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DAF4A9CD-63C2-4EA0-BC20-74F4FCD7FBF5}"/>
              </a:ext>
            </a:extLst>
          </p:cNvPr>
          <p:cNvSpPr>
            <a:spLocks noGrp="1"/>
          </p:cNvSpPr>
          <p:nvPr>
            <p:ph idx="1"/>
          </p:nvPr>
        </p:nvSpPr>
        <p:spPr>
          <a:xfrm>
            <a:off x="4317167" y="446088"/>
            <a:ext cx="7629994" cy="6073885"/>
          </a:xfrm>
          <a:ln>
            <a:solidFill>
              <a:srgbClr val="FFC000"/>
            </a:solidFill>
          </a:ln>
        </p:spPr>
        <p:txBody>
          <a:bodyPr>
            <a:noAutofit/>
          </a:bodyPr>
          <a:lstStyle/>
          <a:p>
            <a:pPr marL="0" lvl="0" indent="0" algn="just">
              <a:buClr>
                <a:srgbClr val="E78712"/>
              </a:buClr>
              <a:buNone/>
            </a:pPr>
            <a:r>
              <a:rPr lang="ru-RU" dirty="0">
                <a:solidFill>
                  <a:prstClr val="black">
                    <a:lumMod val="75000"/>
                    <a:lumOff val="25000"/>
                  </a:prstClr>
                </a:solidFill>
              </a:rPr>
              <a:t>	Статистическая  информация на сайте ЦБ РФ о средневзвешенных процентных ставках  по кредитам нефинансовым организациям и статистический бюллетень Банка России публикуются за каждый месяц, но с периодичность в полтора месяца.</a:t>
            </a:r>
          </a:p>
          <a:p>
            <a:pPr marL="0" lvl="0" indent="0" algn="just">
              <a:buClr>
                <a:srgbClr val="E78712"/>
              </a:buClr>
              <a:buNone/>
            </a:pPr>
            <a:r>
              <a:rPr lang="ru-RU" dirty="0">
                <a:solidFill>
                  <a:prstClr val="black">
                    <a:lumMod val="75000"/>
                    <a:lumOff val="25000"/>
                  </a:prstClr>
                </a:solidFill>
              </a:rPr>
              <a:t>	Например,  за  октябрь  2023  года данные опубликованы 11.12.2023г.</a:t>
            </a:r>
          </a:p>
          <a:p>
            <a:pPr marL="0" lvl="0" indent="0" algn="just">
              <a:buClr>
                <a:srgbClr val="E78712"/>
              </a:buClr>
              <a:buNone/>
            </a:pPr>
            <a:r>
              <a:rPr lang="ru-RU" dirty="0">
                <a:solidFill>
                  <a:prstClr val="black">
                    <a:lumMod val="75000"/>
                    <a:lumOff val="25000"/>
                  </a:prstClr>
                </a:solidFill>
              </a:rPr>
              <a:t>	Поэтому при определении ставки дисконтирования нужно использовать статистическую информацию, имеющуюся на дату определения ставки дисконтирования.</a:t>
            </a:r>
          </a:p>
          <a:p>
            <a:pPr marL="0" lvl="0" indent="0" algn="just">
              <a:buClr>
                <a:srgbClr val="E78712"/>
              </a:buClr>
              <a:buNone/>
            </a:pPr>
            <a:r>
              <a:rPr lang="ru-RU" dirty="0">
                <a:solidFill>
                  <a:prstClr val="black">
                    <a:lumMod val="75000"/>
                    <a:lumOff val="25000"/>
                  </a:prstClr>
                </a:solidFill>
              </a:rPr>
              <a:t>	Например,  договор аренды заключен 05.12.2023г. На эту дату самые актуальные статистические ставки имеются за  октябрь 2023г. Эти данные  и  нужно использовать, так как на дату определения ставки дисконтирования (05.12.23) нет статистических данных за ноябрь  и  декабрь 2023г. В дальнейшем, когда статистические данные, например, за декабря появятся на сайте ЦБ, ставку дисконтирования в связи с появившейся новой информацией, менять не  нужно. Случаи изменения ставки дисконтирования описаны в ФСБУ 25/2018 (см. слайд </a:t>
            </a:r>
            <a:r>
              <a:rPr lang="ru-RU" dirty="0">
                <a:solidFill>
                  <a:prstClr val="black">
                    <a:lumMod val="75000"/>
                    <a:lumOff val="25000"/>
                  </a:prstClr>
                </a:solidFill>
                <a:highlight>
                  <a:srgbClr val="FFFF00"/>
                </a:highlight>
              </a:rPr>
              <a:t>№</a:t>
            </a:r>
            <a:r>
              <a:rPr lang="ru-RU" dirty="0">
                <a:solidFill>
                  <a:prstClr val="black">
                    <a:lumMod val="75000"/>
                    <a:lumOff val="25000"/>
                  </a:prstClr>
                </a:solidFill>
              </a:rPr>
              <a:t>)</a:t>
            </a:r>
          </a:p>
        </p:txBody>
      </p:sp>
      <p:sp>
        <p:nvSpPr>
          <p:cNvPr id="4" name="Текст 3">
            <a:extLst>
              <a:ext uri="{FF2B5EF4-FFF2-40B4-BE49-F238E27FC236}">
                <a16:creationId xmlns:a16="http://schemas.microsoft.com/office/drawing/2014/main" id="{B90A716E-8F7F-400B-983A-EBE2391F7F0C}"/>
              </a:ext>
            </a:extLst>
          </p:cNvPr>
          <p:cNvSpPr>
            <a:spLocks noGrp="1"/>
          </p:cNvSpPr>
          <p:nvPr>
            <p:ph type="body" sz="half" idx="2"/>
          </p:nvPr>
        </p:nvSpPr>
        <p:spPr>
          <a:xfrm>
            <a:off x="509667" y="1022351"/>
            <a:ext cx="3327816" cy="4262436"/>
          </a:xfrm>
        </p:spPr>
        <p:txBody>
          <a:bodyPr>
            <a:normAutofit/>
          </a:bodyPr>
          <a:lstStyle/>
          <a:p>
            <a:pPr algn="ctr"/>
            <a:endParaRPr lang="ru-RU" sz="3200" b="1" dirty="0">
              <a:latin typeface="Arial" panose="020B0604020202020204" pitchFamily="34" charset="0"/>
              <a:cs typeface="Arial" panose="020B0604020202020204" pitchFamily="34" charset="0"/>
            </a:endParaRPr>
          </a:p>
          <a:p>
            <a:pPr algn="ctr"/>
            <a:endParaRPr lang="ru-RU" sz="3200" b="1" dirty="0">
              <a:latin typeface="Arial" panose="020B0604020202020204" pitchFamily="34" charset="0"/>
              <a:cs typeface="Arial" panose="020B0604020202020204" pitchFamily="34" charset="0"/>
            </a:endParaRPr>
          </a:p>
          <a:p>
            <a:pPr lvl="0" algn="ctr">
              <a:buClr>
                <a:srgbClr val="E78712"/>
              </a:buClr>
            </a:pPr>
            <a:r>
              <a:rPr lang="ru-RU" sz="2400" b="1" cap="all" dirty="0">
                <a:solidFill>
                  <a:prstClr val="black"/>
                </a:solidFill>
              </a:rPr>
              <a:t>Статистическая	 ставка  привлечения (</a:t>
            </a:r>
            <a:r>
              <a:rPr lang="ru-RU" sz="1800" b="1" cap="all" dirty="0">
                <a:solidFill>
                  <a:prstClr val="black"/>
                </a:solidFill>
              </a:rPr>
              <a:t>продолжение)</a:t>
            </a:r>
            <a:endParaRPr lang="ru-RU" sz="2400" dirty="0">
              <a:solidFill>
                <a:prstClr val="black">
                  <a:lumMod val="75000"/>
                  <a:lumOff val="25000"/>
                </a:prstClr>
              </a:solidFill>
            </a:endParaRPr>
          </a:p>
        </p:txBody>
      </p:sp>
    </p:spTree>
    <p:extLst>
      <p:ext uri="{BB962C8B-B14F-4D97-AF65-F5344CB8AC3E}">
        <p14:creationId xmlns:p14="http://schemas.microsoft.com/office/powerpoint/2010/main" val="249087024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F668E4CE-7252-4BA6-8D78-96D1DFD543A4}"/>
              </a:ext>
            </a:extLst>
          </p:cNvPr>
          <p:cNvSpPr>
            <a:spLocks noGrp="1"/>
          </p:cNvSpPr>
          <p:nvPr>
            <p:ph idx="1"/>
          </p:nvPr>
        </p:nvSpPr>
        <p:spPr>
          <a:xfrm>
            <a:off x="3627620" y="675305"/>
            <a:ext cx="8409482" cy="5950348"/>
          </a:xfrm>
          <a:ln>
            <a:solidFill>
              <a:srgbClr val="FFC000"/>
            </a:solidFill>
          </a:ln>
        </p:spPr>
        <p:txBody>
          <a:bodyPr anchor="ctr">
            <a:normAutofit/>
          </a:bodyPr>
          <a:lstStyle/>
          <a:p>
            <a:pPr marL="270510" indent="0" algn="just">
              <a:buNone/>
            </a:pPr>
            <a:r>
              <a:rPr lang="ru-RU" sz="2000" dirty="0">
                <a:latin typeface="Times New Roman" panose="02020603050405020304" pitchFamily="18" charset="0"/>
                <a:ea typeface="Calibri" panose="020F0502020204030204" pitchFamily="34" charset="0"/>
              </a:rPr>
              <a:t>		При ответе на вопросы аудиторов об определении  ставки дисконтирования Комитет по стандартизации и методологии учета и отчетности СРО ААС рекомендовал при отсутствии сопоставимых кредитов и невозможности определения  ставки дисконтирования другим обоснованным методом применить упрощенный вариант. 			Арендатору предлагается получить от банка действительное и обязывающее банк предложение долгосрочного кредитования, с условиями и ставкой, по которым арендатор может привлечь дополнительные заемные средства на срок аренды по состоянию на дату начала аренды*.</a:t>
            </a:r>
          </a:p>
          <a:p>
            <a:pPr marL="270510" indent="0" algn="just">
              <a:buNone/>
            </a:pPr>
            <a:r>
              <a:rPr lang="ru-RU" sz="1100" dirty="0">
                <a:latin typeface="Times New Roman" panose="02020603050405020304" pitchFamily="18" charset="0"/>
                <a:ea typeface="Calibri" panose="020F0502020204030204" pitchFamily="34" charset="0"/>
              </a:rPr>
              <a:t>*Позиция Комитета СРО ААС не может рассматриваться как официальное толкование требований нормативных правовых актов. Позиция органов Федерального казначейства, Минфина России или суда по указанным вопросам может отличаться от позиции Комитета СРО ААС.</a:t>
            </a:r>
          </a:p>
          <a:p>
            <a:pPr marL="0" indent="0" algn="just">
              <a:buNone/>
            </a:pPr>
            <a:r>
              <a:rPr lang="ru-RU" sz="2000" b="1" dirty="0">
                <a:latin typeface="Times New Roman" panose="02020603050405020304" pitchFamily="18" charset="0"/>
              </a:rPr>
              <a:t>	</a:t>
            </a:r>
            <a:r>
              <a:rPr lang="ru-RU" sz="2000" dirty="0">
                <a:latin typeface="Times New Roman" panose="02020603050405020304" pitchFamily="18" charset="0"/>
              </a:rPr>
              <a:t>На  практике в подавляющем  большинстве  случаев банки принимают на себя обязательство предоставить  кредит по определенной ставке только при заключении кредитного договора. Отдельным документом без заявки на кредит от организации и проведенной на основании этой заявки оценке рисков заемщика, его финансового положения  и пр., банки не предоставляют обязательство по выдаче кредита с установленной ставкой.</a:t>
            </a:r>
            <a:endParaRPr lang="ru-RU" sz="2000" dirty="0"/>
          </a:p>
        </p:txBody>
      </p:sp>
      <p:sp>
        <p:nvSpPr>
          <p:cNvPr id="4" name="Текст 3">
            <a:extLst>
              <a:ext uri="{FF2B5EF4-FFF2-40B4-BE49-F238E27FC236}">
                <a16:creationId xmlns:a16="http://schemas.microsoft.com/office/drawing/2014/main" id="{06CCC526-7B61-4B46-85C0-32C44A297E83}"/>
              </a:ext>
            </a:extLst>
          </p:cNvPr>
          <p:cNvSpPr>
            <a:spLocks noGrp="1"/>
          </p:cNvSpPr>
          <p:nvPr>
            <p:ph type="body" sz="half" idx="2"/>
          </p:nvPr>
        </p:nvSpPr>
        <p:spPr>
          <a:xfrm>
            <a:off x="914402" y="675305"/>
            <a:ext cx="2518346" cy="5185743"/>
          </a:xfrm>
        </p:spPr>
        <p:txBody>
          <a:bodyPr/>
          <a:lstStyle/>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r>
              <a:rPr lang="ru-RU" sz="2000" b="1" i="1" dirty="0">
                <a:solidFill>
                  <a:prstClr val="black">
                    <a:lumMod val="75000"/>
                    <a:lumOff val="25000"/>
                  </a:prstClr>
                </a:solidFill>
                <a:effectLst>
                  <a:outerShdw blurRad="38100" dist="38100" dir="2700000" algn="tl">
                    <a:srgbClr val="000000">
                      <a:alpha val="43137"/>
                    </a:srgbClr>
                  </a:outerShdw>
                </a:effectLst>
                <a:ea typeface="+mj-ea"/>
                <a:cs typeface="+mj-cs"/>
              </a:rPr>
              <a:t>СТАВКА ПРИВЛЕЧЕНИЯ ПО ПРЕДЛОЖЕНИЮ БАНКА</a:t>
            </a:r>
            <a:endParaRPr lang="ru-RU" sz="2000" dirty="0"/>
          </a:p>
        </p:txBody>
      </p:sp>
    </p:spTree>
    <p:extLst>
      <p:ext uri="{BB962C8B-B14F-4D97-AF65-F5344CB8AC3E}">
        <p14:creationId xmlns:p14="http://schemas.microsoft.com/office/powerpoint/2010/main" val="194771228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372787" y="446088"/>
            <a:ext cx="8131825" cy="5414963"/>
          </a:xfrm>
          <a:ln>
            <a:solidFill>
              <a:srgbClr val="FFC000"/>
            </a:solidFill>
          </a:ln>
        </p:spPr>
        <p:txBody>
          <a:bodyPr anchor="t">
            <a:normAutofit fontScale="92500" lnSpcReduction="10000"/>
          </a:bodyPr>
          <a:lstStyle/>
          <a:p>
            <a:pPr marL="0" indent="0" algn="just">
              <a:buNone/>
            </a:pPr>
            <a:r>
              <a:rPr lang="ru-RU" sz="2000" b="1" dirty="0"/>
              <a:t>	Обобщим, что  нужно описать в учетной  политике о ставке дисконтирования.</a:t>
            </a:r>
          </a:p>
          <a:p>
            <a:pPr algn="just"/>
            <a:r>
              <a:rPr lang="ru-RU" sz="2000" dirty="0"/>
              <a:t>Критерии сопоставимости договоров кредита (займа) и договоров аренды по срокам*, дате  заключения,  сумме, экономическим условиям и обеспечению. </a:t>
            </a:r>
          </a:p>
          <a:p>
            <a:pPr marL="0" indent="0" algn="just">
              <a:buNone/>
            </a:pPr>
            <a:r>
              <a:rPr lang="ru-RU" sz="1300" dirty="0"/>
              <a:t>* в данном случае имеется ввиду не срок договора аренды, установленный только бумажным договором,  но срок аренды, определенный исходя из всех условий аренды, прошлого опыта и намерений в отношении объекта аренды (см. консультацию «Срок аренды»).</a:t>
            </a:r>
          </a:p>
          <a:p>
            <a:pPr algn="just"/>
            <a:r>
              <a:rPr lang="ru-RU" sz="2000" dirty="0"/>
              <a:t>Методы корректировки имеющейся собственной ставки привлечения.</a:t>
            </a:r>
          </a:p>
          <a:p>
            <a:pPr algn="just"/>
            <a:r>
              <a:rPr lang="ru-RU" sz="2000" dirty="0"/>
              <a:t>При применении метода сопоставимости компаний описать критерии сопоставимости, источники информации и обоснования выбора ставки заимствований.</a:t>
            </a:r>
          </a:p>
          <a:p>
            <a:pPr algn="just"/>
            <a:r>
              <a:rPr lang="ru-RU" sz="2000" dirty="0"/>
              <a:t>Использование  статистической  ставки дисконтирования при отсутствии сопоставимых кредитов и возможности корректировки имеющейся собственной  ставки привлечения (какая статистическая информация используется, приоритетность и др.).</a:t>
            </a:r>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310073" cy="3537574"/>
          </a:xfrm>
        </p:spPr>
        <p:txBody>
          <a:bodyPr anchor="ctr">
            <a:normAutofit/>
          </a:bodyPr>
          <a:lstStyle/>
          <a:p>
            <a:pPr algn="ctr"/>
            <a:r>
              <a:rPr lang="ru-RU" sz="2400" b="1" cap="all" dirty="0">
                <a:solidFill>
                  <a:prstClr val="black"/>
                </a:solidFill>
                <a:ea typeface="+mj-ea"/>
                <a:cs typeface="+mj-cs"/>
              </a:rPr>
              <a:t>5. Учетная политика</a:t>
            </a:r>
            <a:endParaRPr lang="ru-RU" sz="2400" b="1" dirty="0"/>
          </a:p>
        </p:txBody>
      </p:sp>
    </p:spTree>
    <p:extLst>
      <p:ext uri="{BB962C8B-B14F-4D97-AF65-F5344CB8AC3E}">
        <p14:creationId xmlns:p14="http://schemas.microsoft.com/office/powerpoint/2010/main" val="62617768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807502" y="1019331"/>
            <a:ext cx="7697110" cy="4242217"/>
          </a:xfrm>
          <a:ln>
            <a:solidFill>
              <a:srgbClr val="FFC000"/>
            </a:solidFill>
          </a:ln>
        </p:spPr>
        <p:txBody>
          <a:bodyPr anchor="ctr">
            <a:noAutofit/>
          </a:bodyPr>
          <a:lstStyle/>
          <a:p>
            <a:pPr marL="0" indent="0" algn="just">
              <a:buNone/>
            </a:pPr>
            <a:endParaRPr lang="ru-RU" sz="2000" b="1" dirty="0"/>
          </a:p>
          <a:p>
            <a:pPr marL="0" indent="0" algn="just">
              <a:buNone/>
            </a:pPr>
            <a:r>
              <a:rPr lang="ru-RU" sz="2400" b="1" dirty="0"/>
              <a:t>	Образец фрагмента учетной политики о ставке дисконтирования приложен к настоящей  консультации отдельным файлом.</a:t>
            </a:r>
          </a:p>
          <a:p>
            <a:pPr algn="just">
              <a:buFontTx/>
              <a:buChar char="-"/>
            </a:pPr>
            <a:endParaRPr lang="ru-RU" sz="2000" b="1" dirty="0"/>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687388" y="1384782"/>
            <a:ext cx="2880271" cy="3537574"/>
          </a:xfrm>
        </p:spPr>
        <p:txBody>
          <a:bodyPr anchor="ctr"/>
          <a:lstStyle/>
          <a:p>
            <a:pPr algn="ctr"/>
            <a:r>
              <a:rPr lang="ru-RU" sz="2000" b="1" cap="all" dirty="0">
                <a:solidFill>
                  <a:prstClr val="black"/>
                </a:solidFill>
                <a:ea typeface="+mj-ea"/>
                <a:cs typeface="+mj-cs"/>
              </a:rPr>
              <a:t>Образец учетной политики (фрагмент о ставке дисконтирования)</a:t>
            </a:r>
            <a:endParaRPr lang="ru-RU" sz="1600" b="1" dirty="0"/>
          </a:p>
        </p:txBody>
      </p:sp>
    </p:spTree>
    <p:extLst>
      <p:ext uri="{BB962C8B-B14F-4D97-AF65-F5344CB8AC3E}">
        <p14:creationId xmlns:p14="http://schemas.microsoft.com/office/powerpoint/2010/main" val="10192958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4901783" y="1139253"/>
            <a:ext cx="6880485" cy="4333966"/>
          </a:xfrm>
          <a:ln>
            <a:solidFill>
              <a:srgbClr val="FFC000"/>
            </a:solidFill>
          </a:ln>
        </p:spPr>
        <p:txBody>
          <a:bodyPr anchor="ctr">
            <a:normAutofit/>
          </a:bodyPr>
          <a:lstStyle/>
          <a:p>
            <a:pPr marL="0" indent="0" algn="just">
              <a:buNone/>
            </a:pPr>
            <a:r>
              <a:rPr lang="ru-RU" sz="2000" b="1" dirty="0"/>
              <a:t>	</a:t>
            </a:r>
            <a:r>
              <a:rPr lang="ru-RU" sz="2000" dirty="0"/>
              <a:t>Выбор  ставки дисконтирования должен быть обоснован.</a:t>
            </a:r>
          </a:p>
          <a:p>
            <a:pPr marL="0" indent="0" algn="just">
              <a:buNone/>
            </a:pPr>
            <a:r>
              <a:rPr lang="ru-RU" sz="2000" dirty="0"/>
              <a:t>	Для обоснования выбора ставки дисконтирования по ставке привлечения, в том числе,  с применением корректировок, целесообразно оформить  документ-обоснование.</a:t>
            </a:r>
          </a:p>
          <a:p>
            <a:pPr marL="0" indent="0" algn="just">
              <a:buNone/>
            </a:pPr>
            <a:r>
              <a:rPr lang="ru-RU" sz="2000" dirty="0"/>
              <a:t>	Образец документа обоснования приложен к данной  консультации.</a:t>
            </a:r>
          </a:p>
          <a:p>
            <a:pPr marL="0" indent="0" algn="just">
              <a:buNone/>
            </a:pPr>
            <a:r>
              <a:rPr lang="ru-RU" sz="2000" dirty="0"/>
              <a:t>       </a:t>
            </a:r>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909679" cy="3537574"/>
          </a:xfrm>
        </p:spPr>
        <p:txBody>
          <a:bodyPr anchor="ctr">
            <a:normAutofit/>
          </a:bodyPr>
          <a:lstStyle/>
          <a:p>
            <a:pPr algn="ctr"/>
            <a:r>
              <a:rPr lang="ru-RU" sz="2000" b="1" cap="all" dirty="0">
                <a:solidFill>
                  <a:prstClr val="black"/>
                </a:solidFill>
                <a:ea typeface="+mj-ea"/>
                <a:cs typeface="+mj-cs"/>
              </a:rPr>
              <a:t>6. Документальное оформление выбора  ставки дисконтирования</a:t>
            </a:r>
            <a:endParaRPr lang="ru-RU" sz="2000" b="1" dirty="0"/>
          </a:p>
        </p:txBody>
      </p:sp>
    </p:spTree>
    <p:extLst>
      <p:ext uri="{BB962C8B-B14F-4D97-AF65-F5344CB8AC3E}">
        <p14:creationId xmlns:p14="http://schemas.microsoft.com/office/powerpoint/2010/main" val="392157830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447738" y="224852"/>
            <a:ext cx="8514413" cy="6520722"/>
          </a:xfrm>
          <a:ln>
            <a:solidFill>
              <a:srgbClr val="FFC000"/>
            </a:solidFill>
          </a:ln>
        </p:spPr>
        <p:txBody>
          <a:bodyPr anchor="t">
            <a:normAutofit fontScale="77500" lnSpcReduction="20000"/>
          </a:bodyPr>
          <a:lstStyle/>
          <a:p>
            <a:pPr marL="0" indent="0" algn="just">
              <a:buNone/>
            </a:pPr>
            <a:r>
              <a:rPr lang="ru-RU" sz="2000" b="1" dirty="0"/>
              <a:t>	</a:t>
            </a:r>
          </a:p>
          <a:p>
            <a:pPr marL="0" indent="0" algn="just">
              <a:buNone/>
            </a:pPr>
            <a:r>
              <a:rPr lang="ru-RU" sz="2000" b="1" dirty="0"/>
              <a:t>	</a:t>
            </a:r>
            <a:r>
              <a:rPr lang="ru-RU" sz="2300" b="1" dirty="0"/>
              <a:t>Из  договора  аренды информацию о ставке дисконтирования можно  получить двумя способами:</a:t>
            </a:r>
          </a:p>
          <a:p>
            <a:pPr marL="0" indent="0" algn="just">
              <a:buNone/>
            </a:pPr>
            <a:r>
              <a:rPr lang="ru-RU" sz="2200" dirty="0"/>
              <a:t>	1. Запросить информацию о ставки дисконтирования у арендодателя.  В редких случаях  ставка указывается непосредственно в договоре. </a:t>
            </a:r>
          </a:p>
          <a:p>
            <a:pPr marL="0" indent="0" algn="just">
              <a:buNone/>
            </a:pPr>
            <a:r>
              <a:rPr lang="ru-RU" sz="2200" dirty="0"/>
              <a:t>	На практике часто арендодателем является организация – представитель МСП или индивидуальный предприниматель, которые не обладают необходимыми знаниями  и навыками по расчету ставки доходности (ставки  дисконтирования), и при определении арендной платы руководствуются рыночными ставками  и своей ценовой политикой. Информацию о ставке дисконтирования такие арендодатели, как правило, не предоставляют.</a:t>
            </a:r>
          </a:p>
          <a:p>
            <a:pPr marL="0" indent="0" algn="just">
              <a:buNone/>
            </a:pPr>
            <a:r>
              <a:rPr lang="ru-RU" sz="2200" dirty="0"/>
              <a:t>	2. Расчетным путем. В основном применяется по  договорам лизинга.</a:t>
            </a:r>
          </a:p>
          <a:p>
            <a:pPr marL="0" indent="0" algn="just">
              <a:buNone/>
            </a:pPr>
            <a:r>
              <a:rPr lang="ru-RU" sz="2200" dirty="0"/>
              <a:t>	Для  этого из договора лизинга должны быть известны данные:</a:t>
            </a:r>
          </a:p>
          <a:p>
            <a:pPr algn="just">
              <a:spcBef>
                <a:spcPts val="0"/>
              </a:spcBef>
              <a:buFontTx/>
              <a:buChar char="-"/>
            </a:pPr>
            <a:r>
              <a:rPr lang="ru-RU" sz="2200" dirty="0"/>
              <a:t>цена приобретения лизингодателем предмета лизинга у поставщика для лизингополучателя (без  НДС) за вычетом уже фактически уплаченных лизингополучателем лизингодателю авансов (без НДС);</a:t>
            </a:r>
          </a:p>
          <a:p>
            <a:pPr>
              <a:spcBef>
                <a:spcPts val="0"/>
              </a:spcBef>
              <a:buFontTx/>
              <a:buChar char="-"/>
            </a:pPr>
            <a:r>
              <a:rPr lang="ru-RU" sz="2200" dirty="0"/>
              <a:t>сумма ежемесячных лизинговых платежей по договору (без НДС), оставшихся после  уплаты аванса (без НДС).</a:t>
            </a:r>
          </a:p>
          <a:p>
            <a:pPr>
              <a:spcBef>
                <a:spcPts val="0"/>
              </a:spcBef>
              <a:buFontTx/>
              <a:buChar char="-"/>
            </a:pPr>
            <a:r>
              <a:rPr lang="ru-RU" sz="2200" dirty="0"/>
              <a:t>количество ежемесячных платежей, оставшихся после  уплаты аванса.</a:t>
            </a:r>
          </a:p>
          <a:p>
            <a:pPr>
              <a:spcBef>
                <a:spcPts val="0"/>
              </a:spcBef>
              <a:buFontTx/>
              <a:buChar char="-"/>
            </a:pPr>
            <a:endParaRPr lang="ru-RU" sz="2200" dirty="0"/>
          </a:p>
          <a:p>
            <a:pPr marL="0" indent="0">
              <a:spcBef>
                <a:spcPts val="0"/>
              </a:spcBef>
              <a:buNone/>
            </a:pPr>
            <a:r>
              <a:rPr lang="ru-RU" sz="2200" dirty="0"/>
              <a:t>	       Далее по специальной формуле можно рассчитать и саму ставку дисконтирования.</a:t>
            </a:r>
          </a:p>
          <a:p>
            <a:pPr marL="0" indent="0" algn="ctr">
              <a:spcBef>
                <a:spcPts val="0"/>
              </a:spcBef>
              <a:buNone/>
            </a:pPr>
            <a:br>
              <a:rPr lang="ru-RU" sz="2000" b="1" dirty="0"/>
            </a:br>
            <a:endParaRPr lang="ru-RU" sz="2000" b="1" dirty="0"/>
          </a:p>
          <a:p>
            <a:pPr marL="0" indent="0" algn="ctr">
              <a:spcBef>
                <a:spcPts val="0"/>
              </a:spcBef>
              <a:buNone/>
            </a:pPr>
            <a:r>
              <a:rPr lang="ru-RU" sz="2000" b="1" dirty="0"/>
              <a:t>ФОРМУЛА </a:t>
            </a:r>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614598" y="1384782"/>
            <a:ext cx="2833140" cy="3537574"/>
          </a:xfrm>
        </p:spPr>
        <p:txBody>
          <a:bodyPr anchor="ctr">
            <a:normAutofit/>
          </a:bodyPr>
          <a:lstStyle/>
          <a:p>
            <a:pPr algn="ctr"/>
            <a:r>
              <a:rPr lang="ru-RU" sz="2000" b="1" cap="all" dirty="0">
                <a:solidFill>
                  <a:prstClr val="black"/>
                </a:solidFill>
                <a:ea typeface="+mj-ea"/>
                <a:cs typeface="+mj-cs"/>
              </a:rPr>
              <a:t>Ставка дисконтирования из договора аренды</a:t>
            </a:r>
            <a:endParaRPr lang="ru-RU" sz="2000" b="1" dirty="0"/>
          </a:p>
        </p:txBody>
      </p:sp>
      <p:sp>
        <p:nvSpPr>
          <p:cNvPr id="6" name="Стрелка: вниз 5">
            <a:extLst>
              <a:ext uri="{FF2B5EF4-FFF2-40B4-BE49-F238E27FC236}">
                <a16:creationId xmlns:a16="http://schemas.microsoft.com/office/drawing/2014/main" id="{C35173FE-205A-46C1-B167-8E0284173FC2}"/>
              </a:ext>
            </a:extLst>
          </p:cNvPr>
          <p:cNvSpPr/>
          <p:nvPr/>
        </p:nvSpPr>
        <p:spPr>
          <a:xfrm>
            <a:off x="8669313" y="5906125"/>
            <a:ext cx="484632" cy="56962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Tree>
    <p:extLst>
      <p:ext uri="{BB962C8B-B14F-4D97-AF65-F5344CB8AC3E}">
        <p14:creationId xmlns:p14="http://schemas.microsoft.com/office/powerpoint/2010/main" val="79811966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Объект 10">
            <a:extLst>
              <a:ext uri="{FF2B5EF4-FFF2-40B4-BE49-F238E27FC236}">
                <a16:creationId xmlns:a16="http://schemas.microsoft.com/office/drawing/2014/main" id="{C21CC0F5-026B-412F-9FEE-7A78BBA3DD97}"/>
              </a:ext>
            </a:extLst>
          </p:cNvPr>
          <p:cNvSpPr>
            <a:spLocks noGrp="1"/>
          </p:cNvSpPr>
          <p:nvPr>
            <p:ph sz="half" idx="1"/>
          </p:nvPr>
        </p:nvSpPr>
        <p:spPr>
          <a:xfrm>
            <a:off x="4034071" y="307299"/>
            <a:ext cx="6029391" cy="646784"/>
          </a:xfrm>
          <a:ln>
            <a:solidFill>
              <a:srgbClr val="FFC000"/>
            </a:solidFill>
          </a:ln>
        </p:spPr>
        <p:txBody>
          <a:bodyPr anchor="ctr">
            <a:normAutofit/>
          </a:bodyPr>
          <a:lstStyle/>
          <a:p>
            <a:pPr marL="0" indent="0" algn="ctr">
              <a:buNone/>
            </a:pPr>
            <a:r>
              <a:rPr lang="ru-RU" sz="2000" b="1" dirty="0"/>
              <a:t>КАК</a:t>
            </a:r>
            <a:r>
              <a:rPr lang="ru-RU" b="1" dirty="0"/>
              <a:t> ОПРЕДЕЛИТЬ СТАВКУ ДИСКОНТИРОВАНИЯ</a:t>
            </a:r>
          </a:p>
        </p:txBody>
      </p:sp>
      <p:sp>
        <p:nvSpPr>
          <p:cNvPr id="12" name="Объект 11">
            <a:extLst>
              <a:ext uri="{FF2B5EF4-FFF2-40B4-BE49-F238E27FC236}">
                <a16:creationId xmlns:a16="http://schemas.microsoft.com/office/drawing/2014/main" id="{F5D0FFC1-AEEB-46FC-A494-B84339DE2E73}"/>
              </a:ext>
            </a:extLst>
          </p:cNvPr>
          <p:cNvSpPr>
            <a:spLocks noGrp="1"/>
          </p:cNvSpPr>
          <p:nvPr>
            <p:ph sz="half" idx="2"/>
          </p:nvPr>
        </p:nvSpPr>
        <p:spPr>
          <a:xfrm>
            <a:off x="7389776" y="3132131"/>
            <a:ext cx="4455842" cy="646784"/>
          </a:xfrm>
        </p:spPr>
        <p:txBody>
          <a:bodyPr anchor="ctr">
            <a:normAutofit/>
          </a:bodyPr>
          <a:lstStyle/>
          <a:p>
            <a:pPr marL="0" lvl="0" indent="0" defTabSz="685800">
              <a:lnSpc>
                <a:spcPct val="120000"/>
              </a:lnSpc>
              <a:buClr>
                <a:srgbClr val="B71E42"/>
              </a:buClr>
              <a:buSzPct val="100000"/>
              <a:buNone/>
            </a:pPr>
            <a:endParaRPr lang="ru-RU" dirty="0">
              <a:solidFill>
                <a:prstClr val="black"/>
              </a:solidFill>
            </a:endParaRPr>
          </a:p>
          <a:p>
            <a:endParaRPr lang="ru-RU" dirty="0"/>
          </a:p>
        </p:txBody>
      </p:sp>
      <p:sp>
        <p:nvSpPr>
          <p:cNvPr id="13" name="Прямоугольник 12">
            <a:extLst>
              <a:ext uri="{FF2B5EF4-FFF2-40B4-BE49-F238E27FC236}">
                <a16:creationId xmlns:a16="http://schemas.microsoft.com/office/drawing/2014/main" id="{19172375-0C8E-4F8F-ABB6-7D5084D77671}"/>
              </a:ext>
            </a:extLst>
          </p:cNvPr>
          <p:cNvSpPr/>
          <p:nvPr/>
        </p:nvSpPr>
        <p:spPr>
          <a:xfrm>
            <a:off x="1768839" y="2818151"/>
            <a:ext cx="9893508" cy="385247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just" defTabSz="685800">
              <a:lnSpc>
                <a:spcPct val="120000"/>
              </a:lnSpc>
              <a:spcBef>
                <a:spcPts val="1000"/>
              </a:spcBef>
              <a:buClr>
                <a:srgbClr val="B71E42"/>
              </a:buClr>
              <a:buSzPct val="100000"/>
            </a:pPr>
            <a:r>
              <a:rPr lang="ru-RU" sz="1600" b="1" i="1" dirty="0">
                <a:solidFill>
                  <a:prstClr val="black"/>
                </a:solidFill>
              </a:rPr>
              <a:t>		</a:t>
            </a:r>
            <a:r>
              <a:rPr lang="ru-RU" b="1" i="1" dirty="0">
                <a:solidFill>
                  <a:prstClr val="black"/>
                </a:solidFill>
              </a:rPr>
              <a:t>При определении ставки дисконтирования, предусмотренной пунктом 15 ФСБУ 25/2018, целесообразно использовать соответствующие положения МСФО (IFRS) 16 «Аренда».</a:t>
            </a:r>
          </a:p>
          <a:p>
            <a:pPr lvl="0" algn="just" defTabSz="685800">
              <a:lnSpc>
                <a:spcPct val="120000"/>
              </a:lnSpc>
              <a:spcBef>
                <a:spcPts val="1000"/>
              </a:spcBef>
              <a:buClr>
                <a:srgbClr val="B71E42"/>
              </a:buClr>
              <a:buSzPct val="100000"/>
            </a:pPr>
            <a:r>
              <a:rPr lang="ru-RU" b="1" i="1" dirty="0">
                <a:solidFill>
                  <a:prstClr val="black"/>
                </a:solidFill>
              </a:rPr>
              <a:t>(письмо Минфина России от 20 сентября 2022 г. № 07-01-10/90853). </a:t>
            </a:r>
          </a:p>
          <a:p>
            <a:pPr lvl="0" algn="just" defTabSz="685800">
              <a:lnSpc>
                <a:spcPct val="120000"/>
              </a:lnSpc>
              <a:spcBef>
                <a:spcPts val="1000"/>
              </a:spcBef>
              <a:buClr>
                <a:srgbClr val="B71E42"/>
              </a:buClr>
              <a:buSzPct val="100000"/>
            </a:pPr>
            <a:r>
              <a:rPr lang="ru-RU" b="1" i="1" dirty="0">
                <a:solidFill>
                  <a:prstClr val="black"/>
                </a:solidFill>
              </a:rPr>
              <a:t>	В соответствии с МСФО (IFRS) 16</a:t>
            </a:r>
            <a:r>
              <a:rPr lang="en-US" b="1" i="1" dirty="0">
                <a:solidFill>
                  <a:prstClr val="black"/>
                </a:solidFill>
              </a:rPr>
              <a:t> (</a:t>
            </a:r>
            <a:r>
              <a:rPr lang="ru-RU" b="1" i="1" dirty="0">
                <a:solidFill>
                  <a:prstClr val="black"/>
                </a:solidFill>
              </a:rPr>
              <a:t>параграф 26) арендные платежи необходимо дисконтировать с использованием процентной ставки, заложенной в договоре аренды, если такая ставка может быть легко определена. Если такая ставка не может быть легко определена, арендатор должен использовать ставку привлечения дополнительных заемных средств арендатором. </a:t>
            </a:r>
          </a:p>
        </p:txBody>
      </p:sp>
      <p:sp>
        <p:nvSpPr>
          <p:cNvPr id="6" name="Прямоугольник 5">
            <a:extLst>
              <a:ext uri="{FF2B5EF4-FFF2-40B4-BE49-F238E27FC236}">
                <a16:creationId xmlns:a16="http://schemas.microsoft.com/office/drawing/2014/main" id="{092651A3-36A8-46C2-882B-50AFF9CDFC7C}"/>
              </a:ext>
            </a:extLst>
          </p:cNvPr>
          <p:cNvSpPr/>
          <p:nvPr/>
        </p:nvSpPr>
        <p:spPr>
          <a:xfrm>
            <a:off x="2278358" y="1428917"/>
            <a:ext cx="3382780" cy="914400"/>
          </a:xfrm>
          <a:prstGeom prst="rect">
            <a:avLst/>
          </a:prstGeom>
          <a:ln>
            <a:solidFill>
              <a:srgbClr val="FFC000"/>
            </a:solidFill>
          </a:ln>
        </p:spPr>
        <p:style>
          <a:lnRef idx="2">
            <a:schemeClr val="accent6"/>
          </a:lnRef>
          <a:fillRef idx="1">
            <a:schemeClr val="lt1"/>
          </a:fillRef>
          <a:effectRef idx="0">
            <a:schemeClr val="accent6"/>
          </a:effectRef>
          <a:fontRef idx="minor">
            <a:schemeClr val="dk1"/>
          </a:fontRef>
        </p:style>
        <p:txBody>
          <a:bodyPr rtlCol="0" anchor="ctr"/>
          <a:lstStyle/>
          <a:p>
            <a:pPr algn="ctr"/>
            <a:r>
              <a:rPr lang="ru-RU" dirty="0"/>
              <a:t>ПО СТАВКЕ ПРИВЛЕЧЕНИЯ ЗАЕМНЫХ СРЕДСТВ</a:t>
            </a:r>
            <a:endParaRPr lang="en-US" dirty="0"/>
          </a:p>
        </p:txBody>
      </p:sp>
      <p:sp>
        <p:nvSpPr>
          <p:cNvPr id="14" name="Прямоугольник 13">
            <a:extLst>
              <a:ext uri="{FF2B5EF4-FFF2-40B4-BE49-F238E27FC236}">
                <a16:creationId xmlns:a16="http://schemas.microsoft.com/office/drawing/2014/main" id="{494CB50B-C2E0-45C8-819A-27C3FE38828E}"/>
              </a:ext>
            </a:extLst>
          </p:cNvPr>
          <p:cNvSpPr/>
          <p:nvPr/>
        </p:nvSpPr>
        <p:spPr>
          <a:xfrm>
            <a:off x="7656289" y="1428917"/>
            <a:ext cx="3382780" cy="914400"/>
          </a:xfrm>
          <a:prstGeom prst="rect">
            <a:avLst/>
          </a:prstGeom>
          <a:ln>
            <a:solidFill>
              <a:srgbClr val="FFC000"/>
            </a:solidFill>
          </a:ln>
        </p:spPr>
        <p:style>
          <a:lnRef idx="2">
            <a:schemeClr val="accent6"/>
          </a:lnRef>
          <a:fillRef idx="1">
            <a:schemeClr val="lt1"/>
          </a:fillRef>
          <a:effectRef idx="0">
            <a:schemeClr val="accent6"/>
          </a:effectRef>
          <a:fontRef idx="minor">
            <a:schemeClr val="dk1"/>
          </a:fontRef>
        </p:style>
        <p:txBody>
          <a:bodyPr rtlCol="0" anchor="ctr"/>
          <a:lstStyle/>
          <a:p>
            <a:pPr algn="ctr"/>
            <a:r>
              <a:rPr lang="ru-RU" dirty="0"/>
              <a:t>ПО ДОГОВОРУ АРЕНДЫ</a:t>
            </a:r>
          </a:p>
        </p:txBody>
      </p:sp>
      <p:cxnSp>
        <p:nvCxnSpPr>
          <p:cNvPr id="8" name="Прямая со стрелкой 7">
            <a:extLst>
              <a:ext uri="{FF2B5EF4-FFF2-40B4-BE49-F238E27FC236}">
                <a16:creationId xmlns:a16="http://schemas.microsoft.com/office/drawing/2014/main" id="{CCC2B4D8-3C5D-4484-9290-CC7029FFE4E6}"/>
              </a:ext>
            </a:extLst>
          </p:cNvPr>
          <p:cNvCxnSpPr>
            <a:cxnSpLocks/>
            <a:stCxn id="11" idx="2"/>
            <a:endCxn id="6" idx="0"/>
          </p:cNvCxnSpPr>
          <p:nvPr/>
        </p:nvCxnSpPr>
        <p:spPr>
          <a:xfrm flipH="1">
            <a:off x="3969748" y="954083"/>
            <a:ext cx="3079019" cy="4748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5" name="Прямая со стрелкой 14">
            <a:extLst>
              <a:ext uri="{FF2B5EF4-FFF2-40B4-BE49-F238E27FC236}">
                <a16:creationId xmlns:a16="http://schemas.microsoft.com/office/drawing/2014/main" id="{E6BC99C0-E1E3-40CE-BC17-66B0962359D3}"/>
              </a:ext>
            </a:extLst>
          </p:cNvPr>
          <p:cNvCxnSpPr>
            <a:cxnSpLocks/>
            <a:stCxn id="11" idx="2"/>
            <a:endCxn id="14" idx="0"/>
          </p:cNvCxnSpPr>
          <p:nvPr/>
        </p:nvCxnSpPr>
        <p:spPr>
          <a:xfrm>
            <a:off x="7048767" y="954083"/>
            <a:ext cx="2298912" cy="4748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90419541"/>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972393" y="1139252"/>
            <a:ext cx="7809875" cy="5441429"/>
          </a:xfrm>
          <a:ln>
            <a:solidFill>
              <a:srgbClr val="FFC000"/>
            </a:solidFill>
          </a:ln>
        </p:spPr>
        <p:txBody>
          <a:bodyPr anchor="t">
            <a:normAutofit lnSpcReduction="10000"/>
          </a:bodyPr>
          <a:lstStyle/>
          <a:p>
            <a:pPr marL="0" indent="0" algn="ctr">
              <a:buNone/>
            </a:pPr>
            <a:r>
              <a:rPr lang="ru-RU" sz="2000" b="1" dirty="0"/>
              <a:t>	</a:t>
            </a:r>
            <a:br>
              <a:rPr lang="ru-RU" sz="2000" b="1" dirty="0"/>
            </a:br>
            <a:r>
              <a:rPr lang="ru-RU" sz="2000" b="1" dirty="0"/>
              <a:t>ФОРМУЛА </a:t>
            </a:r>
          </a:p>
          <a:p>
            <a:pPr marL="0" indent="0" algn="ctr">
              <a:buNone/>
            </a:pPr>
            <a:r>
              <a:rPr lang="ru-RU" sz="2000" b="1" dirty="0"/>
              <a:t>для расчета ставки дисконтирования по договору лизинга:</a:t>
            </a:r>
          </a:p>
          <a:p>
            <a:pPr marL="0" indent="0" algn="just">
              <a:spcBef>
                <a:spcPts val="0"/>
              </a:spcBef>
              <a:buNone/>
            </a:pPr>
            <a:r>
              <a:rPr lang="ru-RU" sz="2000" dirty="0"/>
              <a:t>V = A x (1 - 1 / (1 + R)^T) / R, </a:t>
            </a:r>
          </a:p>
          <a:p>
            <a:pPr marL="0" indent="0" algn="just">
              <a:spcBef>
                <a:spcPts val="0"/>
              </a:spcBef>
              <a:buNone/>
            </a:pPr>
            <a:r>
              <a:rPr lang="ru-RU" sz="2000" dirty="0"/>
              <a:t>где:</a:t>
            </a:r>
          </a:p>
          <a:p>
            <a:pPr marL="0" indent="0" algn="just">
              <a:spcBef>
                <a:spcPts val="0"/>
              </a:spcBef>
              <a:buNone/>
            </a:pPr>
            <a:r>
              <a:rPr lang="ru-RU" sz="2000" dirty="0"/>
              <a:t>V – цена приобретения лизингодателем предмета лизинга у поставщика для лизингополучателя (без  НДС) за вычетом уже фактически уплаченных лизингополучателем лизингодателю авансов (без НДС);</a:t>
            </a:r>
          </a:p>
          <a:p>
            <a:pPr marL="0" indent="0" algn="just">
              <a:spcBef>
                <a:spcPts val="0"/>
              </a:spcBef>
              <a:buNone/>
            </a:pPr>
            <a:r>
              <a:rPr lang="ru-RU" sz="2000" dirty="0"/>
              <a:t>A – ежемесячный платеж; </a:t>
            </a:r>
          </a:p>
          <a:p>
            <a:pPr marL="0" indent="0" algn="just">
              <a:spcBef>
                <a:spcPts val="0"/>
              </a:spcBef>
              <a:buNone/>
            </a:pPr>
            <a:r>
              <a:rPr lang="ru-RU" sz="2000" dirty="0"/>
              <a:t>R - ставка дисконтирования; </a:t>
            </a:r>
          </a:p>
          <a:p>
            <a:pPr marL="0" indent="0">
              <a:spcBef>
                <a:spcPts val="0"/>
              </a:spcBef>
              <a:buNone/>
            </a:pPr>
            <a:r>
              <a:rPr lang="ru-RU" sz="2000" dirty="0"/>
              <a:t>T - количество платежей.</a:t>
            </a:r>
          </a:p>
          <a:p>
            <a:pPr marL="0" indent="0">
              <a:spcBef>
                <a:spcPts val="0"/>
              </a:spcBef>
              <a:buNone/>
            </a:pPr>
            <a:r>
              <a:rPr lang="ru-RU" sz="2000" dirty="0"/>
              <a:t>	Вычисления удобнее делать в специальном калькуляторе (прилагаем к настоящей консультации)</a:t>
            </a:r>
            <a:br>
              <a:rPr lang="ru-RU" sz="2000" dirty="0"/>
            </a:br>
            <a:endParaRPr lang="ru-RU" sz="2000" dirty="0"/>
          </a:p>
          <a:p>
            <a:pPr marL="0" indent="0" algn="just">
              <a:spcBef>
                <a:spcPts val="0"/>
              </a:spcBef>
              <a:buNone/>
            </a:pPr>
            <a:r>
              <a:rPr lang="ru-RU" sz="1400" i="1" dirty="0"/>
              <a:t>Рекомендация Р-65/2015-КпР "Ставка дисконтирования" </a:t>
            </a:r>
            <a:r>
              <a:rPr lang="ru-RU" sz="1400" i="1" dirty="0">
                <a:solidFill>
                  <a:srgbClr val="0000FF"/>
                </a:solidFill>
                <a:hlinkClick r:id="rId3" tooltip="&lt;div class=&quot;doc www&quot;&gt;&lt;span class=&quot;aligner&quot;&gt;&lt;div class=&quot;icon listDocWWW-16&quot;&gt;&lt;/div&gt;&lt;/span&gt;http://www.bmcenter.ru&lt;/div&gt;">
                  <a:extLst>
                    <a:ext uri="{A12FA001-AC4F-418D-AE19-62706E023703}">
                      <ahyp:hlinkClr xmlns:ahyp="http://schemas.microsoft.com/office/drawing/2018/hyperlinkcolor" val="tx"/>
                    </a:ext>
                  </a:extLst>
                </a:hlinkClick>
              </a:rPr>
              <a:t>http://www.bmcenter.ru</a:t>
            </a:r>
            <a:br>
              <a:rPr lang="ru-RU" sz="2000" dirty="0"/>
            </a:br>
            <a:endParaRPr lang="ru-RU" sz="2000" dirty="0"/>
          </a:p>
          <a:p>
            <a:pPr marL="0" indent="0">
              <a:buNone/>
            </a:pPr>
            <a:endParaRPr lang="ru-RU" sz="2000" b="1" dirty="0"/>
          </a:p>
          <a:p>
            <a:pPr marL="0" indent="0" algn="just">
              <a:buNone/>
            </a:pPr>
            <a:endParaRPr lang="ru-RU" sz="2000" b="1" dirty="0"/>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909679" cy="3537574"/>
          </a:xfrm>
        </p:spPr>
        <p:txBody>
          <a:bodyPr anchor="ctr">
            <a:normAutofit/>
          </a:bodyPr>
          <a:lstStyle/>
          <a:p>
            <a:pPr algn="ctr"/>
            <a:r>
              <a:rPr lang="ru-RU" sz="2000" b="1" cap="all" dirty="0">
                <a:solidFill>
                  <a:prstClr val="black"/>
                </a:solidFill>
                <a:ea typeface="+mj-ea"/>
                <a:cs typeface="+mj-cs"/>
              </a:rPr>
              <a:t>Ставка дисконтирования из договора аренды (</a:t>
            </a:r>
            <a:r>
              <a:rPr lang="ru-RU" sz="1600" b="1" cap="all" dirty="0">
                <a:solidFill>
                  <a:prstClr val="black"/>
                </a:solidFill>
                <a:ea typeface="+mj-ea"/>
                <a:cs typeface="+mj-cs"/>
              </a:rPr>
              <a:t>продолжение)</a:t>
            </a:r>
            <a:endParaRPr lang="ru-RU" sz="2000" b="1" dirty="0"/>
          </a:p>
        </p:txBody>
      </p:sp>
    </p:spTree>
    <p:extLst>
      <p:ext uri="{BB962C8B-B14F-4D97-AF65-F5344CB8AC3E}">
        <p14:creationId xmlns:p14="http://schemas.microsoft.com/office/powerpoint/2010/main" val="261076754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972393" y="1139252"/>
            <a:ext cx="7809875" cy="5441429"/>
          </a:xfrm>
          <a:ln>
            <a:solidFill>
              <a:srgbClr val="FFC000"/>
            </a:solidFill>
          </a:ln>
        </p:spPr>
        <p:txBody>
          <a:bodyPr anchor="t">
            <a:normAutofit/>
          </a:bodyPr>
          <a:lstStyle/>
          <a:p>
            <a:pPr marL="0" indent="0" algn="ctr">
              <a:buNone/>
            </a:pPr>
            <a:r>
              <a:rPr lang="ru-RU" sz="2000" b="1" dirty="0"/>
              <a:t>	</a:t>
            </a:r>
            <a:br>
              <a:rPr lang="ru-RU" sz="2000" b="1" dirty="0"/>
            </a:br>
            <a:r>
              <a:rPr lang="ru-RU" sz="2000" b="1" dirty="0"/>
              <a:t>Пример</a:t>
            </a:r>
          </a:p>
          <a:p>
            <a:pPr marL="0" indent="0">
              <a:spcBef>
                <a:spcPts val="0"/>
              </a:spcBef>
              <a:buNone/>
            </a:pPr>
            <a:r>
              <a:rPr lang="ru-RU" sz="1600" dirty="0"/>
              <a:t>	Договор лизинга автомобиля заключен  23.10.2023г.</a:t>
            </a:r>
          </a:p>
          <a:p>
            <a:pPr marL="0" indent="0">
              <a:spcBef>
                <a:spcPts val="0"/>
              </a:spcBef>
              <a:buNone/>
            </a:pPr>
            <a:r>
              <a:rPr lang="ru-RU" sz="1600" dirty="0"/>
              <a:t>1. Цена приобретения лизингодателем предмета лизинга составляет        3 600 000 рублей, в том числе НДС по ставке 20%  600 000 руб. (</a:t>
            </a:r>
            <a:r>
              <a:rPr lang="ru-RU" sz="1600" b="1" dirty="0"/>
              <a:t>без НДС    3 000 000 руб</a:t>
            </a:r>
            <a:r>
              <a:rPr lang="ru-RU" sz="1600" dirty="0"/>
              <a:t>.).</a:t>
            </a:r>
          </a:p>
          <a:p>
            <a:pPr marL="0" indent="0">
              <a:spcBef>
                <a:spcPts val="0"/>
              </a:spcBef>
              <a:buNone/>
            </a:pPr>
            <a:r>
              <a:rPr lang="ru-RU" sz="1600" dirty="0"/>
              <a:t>2. Ежемесячные лизинговые платежи 148 508,54 руб., в т.ч. НДС 24 751,42 руб. (</a:t>
            </a:r>
            <a:r>
              <a:rPr lang="ru-RU" sz="1600" b="1" dirty="0"/>
              <a:t>123 757,12 руб. без НДС</a:t>
            </a:r>
            <a:r>
              <a:rPr lang="ru-RU" sz="1600" dirty="0"/>
              <a:t>).</a:t>
            </a:r>
          </a:p>
          <a:p>
            <a:pPr marL="0" indent="0">
              <a:spcBef>
                <a:spcPts val="0"/>
              </a:spcBef>
              <a:buNone/>
            </a:pPr>
            <a:r>
              <a:rPr lang="ru-RU" sz="1600" dirty="0"/>
              <a:t>3. Срок лизинга — </a:t>
            </a:r>
            <a:r>
              <a:rPr lang="ru-RU" sz="1600" b="1" dirty="0"/>
              <a:t>24 месяца</a:t>
            </a:r>
            <a:r>
              <a:rPr lang="ru-RU" sz="1600" dirty="0"/>
              <a:t>.</a:t>
            </a:r>
          </a:p>
          <a:p>
            <a:pPr marL="0" indent="0">
              <a:spcBef>
                <a:spcPts val="0"/>
              </a:spcBef>
              <a:buNone/>
            </a:pPr>
            <a:r>
              <a:rPr lang="ru-RU" sz="1600" dirty="0"/>
              <a:t>4. Срок поставки по договору — 27.10.2023г.</a:t>
            </a:r>
          </a:p>
          <a:p>
            <a:pPr marL="0" indent="0">
              <a:spcBef>
                <a:spcPts val="0"/>
              </a:spcBef>
              <a:buNone/>
            </a:pPr>
            <a:r>
              <a:rPr lang="ru-RU" sz="1600" dirty="0"/>
              <a:t>5. Авансовый платеж - 1 800 000 руб., в т.ч. НДС20% 300 000руб. (</a:t>
            </a:r>
            <a:r>
              <a:rPr lang="ru-RU" sz="1600" b="1" dirty="0"/>
              <a:t>1 500 000 руб. без НДС).</a:t>
            </a:r>
          </a:p>
          <a:p>
            <a:pPr marL="0" indent="0">
              <a:spcBef>
                <a:spcPts val="0"/>
              </a:spcBef>
              <a:buNone/>
            </a:pPr>
            <a:r>
              <a:rPr lang="ru-RU" sz="1600" dirty="0"/>
              <a:t>6.Первоначальная величина обязательства (расходы лизингодателя) за вычетом аванса (без НДС) = </a:t>
            </a:r>
            <a:r>
              <a:rPr lang="ru-RU" sz="1600" b="1" dirty="0"/>
              <a:t>3 000 000 – 1 500 000 = 1 500 000 руб.</a:t>
            </a:r>
          </a:p>
          <a:p>
            <a:pPr marL="0" indent="0">
              <a:spcBef>
                <a:spcPts val="0"/>
              </a:spcBef>
              <a:buNone/>
            </a:pPr>
            <a:endParaRPr lang="ru-RU" sz="2000" dirty="0"/>
          </a:p>
          <a:p>
            <a:pPr marL="0" indent="0">
              <a:spcBef>
                <a:spcPts val="0"/>
              </a:spcBef>
              <a:buNone/>
            </a:pPr>
            <a:r>
              <a:rPr lang="ru-RU" sz="2000" dirty="0"/>
              <a:t>Значения  подставляем в калькулятор, в котором заложена формула </a:t>
            </a:r>
            <a:r>
              <a:rPr lang="pt-BR" sz="2000" dirty="0"/>
              <a:t>V = A x (1 - 1 / (1 + R)^T) / R</a:t>
            </a:r>
            <a:r>
              <a:rPr lang="ru-RU" sz="2000" dirty="0"/>
              <a:t> и получаем 6,38% годовых процентную ставку дисконтирования.</a:t>
            </a:r>
          </a:p>
          <a:p>
            <a:pPr marL="0" indent="0">
              <a:buNone/>
            </a:pPr>
            <a:endParaRPr lang="ru-RU" sz="2000" b="1" dirty="0"/>
          </a:p>
          <a:p>
            <a:pPr marL="0" indent="0" algn="just">
              <a:buNone/>
            </a:pPr>
            <a:endParaRPr lang="ru-RU" sz="2000" b="1" dirty="0"/>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909679" cy="3537574"/>
          </a:xfrm>
        </p:spPr>
        <p:txBody>
          <a:bodyPr anchor="ctr">
            <a:normAutofit/>
          </a:bodyPr>
          <a:lstStyle/>
          <a:p>
            <a:pPr algn="ctr"/>
            <a:r>
              <a:rPr lang="ru-RU" sz="2000" b="1" cap="all" dirty="0">
                <a:solidFill>
                  <a:prstClr val="black"/>
                </a:solidFill>
                <a:ea typeface="+mj-ea"/>
                <a:cs typeface="+mj-cs"/>
              </a:rPr>
              <a:t>Ставка дисконтирования из договора аренды (</a:t>
            </a:r>
            <a:r>
              <a:rPr lang="ru-RU" sz="1600" b="1" cap="all" dirty="0">
                <a:solidFill>
                  <a:prstClr val="black"/>
                </a:solidFill>
                <a:ea typeface="+mj-ea"/>
                <a:cs typeface="+mj-cs"/>
              </a:rPr>
              <a:t>продолжение)</a:t>
            </a:r>
            <a:endParaRPr lang="ru-RU" sz="2000" b="1" dirty="0"/>
          </a:p>
        </p:txBody>
      </p:sp>
    </p:spTree>
    <p:extLst>
      <p:ext uri="{BB962C8B-B14F-4D97-AF65-F5344CB8AC3E}">
        <p14:creationId xmlns:p14="http://schemas.microsoft.com/office/powerpoint/2010/main" val="11269503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Заголовок 4">
            <a:extLst>
              <a:ext uri="{FF2B5EF4-FFF2-40B4-BE49-F238E27FC236}">
                <a16:creationId xmlns:a16="http://schemas.microsoft.com/office/drawing/2014/main" id="{A882697C-2DE0-42B0-8DF2-DCC0722B0C74}"/>
              </a:ext>
            </a:extLst>
          </p:cNvPr>
          <p:cNvSpPr>
            <a:spLocks noGrp="1"/>
          </p:cNvSpPr>
          <p:nvPr>
            <p:ph type="title"/>
          </p:nvPr>
        </p:nvSpPr>
        <p:spPr>
          <a:xfrm>
            <a:off x="2263140" y="1373618"/>
            <a:ext cx="9189344" cy="1280890"/>
          </a:xfrm>
          <a:ln>
            <a:solidFill>
              <a:srgbClr val="FFC000"/>
            </a:solidFill>
          </a:ln>
        </p:spPr>
        <p:txBody>
          <a:bodyPr anchor="ctr">
            <a:normAutofit/>
          </a:bodyPr>
          <a:lstStyle/>
          <a:p>
            <a:pPr algn="ctr"/>
            <a:r>
              <a:rPr lang="ru-RU" sz="2000" b="1" dirty="0"/>
              <a:t>СТАВКА ПРИВЛЕЧЕНИЯ ДОПОЛНИТЕЛЬНЫХ ЗАЕМНЫХ  СРЕДСТВ</a:t>
            </a:r>
          </a:p>
        </p:txBody>
      </p:sp>
      <p:sp>
        <p:nvSpPr>
          <p:cNvPr id="6" name="Объект 5">
            <a:extLst>
              <a:ext uri="{FF2B5EF4-FFF2-40B4-BE49-F238E27FC236}">
                <a16:creationId xmlns:a16="http://schemas.microsoft.com/office/drawing/2014/main" id="{A8EFD7C4-BC6B-42EE-BA73-93B1F5DCB341}"/>
              </a:ext>
            </a:extLst>
          </p:cNvPr>
          <p:cNvSpPr>
            <a:spLocks noGrp="1"/>
          </p:cNvSpPr>
          <p:nvPr>
            <p:ph sz="half" idx="1"/>
          </p:nvPr>
        </p:nvSpPr>
        <p:spPr>
          <a:xfrm>
            <a:off x="2263140" y="3429001"/>
            <a:ext cx="4313864" cy="1098030"/>
          </a:xfrm>
          <a:ln>
            <a:solidFill>
              <a:srgbClr val="FFC000"/>
            </a:solidFill>
          </a:ln>
        </p:spPr>
        <p:txBody>
          <a:bodyPr>
            <a:normAutofit fontScale="92500" lnSpcReduction="20000"/>
          </a:bodyPr>
          <a:lstStyle/>
          <a:p>
            <a:r>
              <a:rPr lang="ru-RU" sz="2000" b="1" dirty="0"/>
              <a:t>Ставка привлечения собственных кредитов (займов*</a:t>
            </a:r>
            <a:r>
              <a:rPr lang="ru-RU" sz="2000" dirty="0"/>
              <a:t>)- </a:t>
            </a:r>
            <a:r>
              <a:rPr lang="ru-RU" sz="2000" b="1" dirty="0"/>
              <a:t>приоритетная ставка</a:t>
            </a:r>
          </a:p>
        </p:txBody>
      </p:sp>
      <p:sp>
        <p:nvSpPr>
          <p:cNvPr id="7" name="Объект 6">
            <a:extLst>
              <a:ext uri="{FF2B5EF4-FFF2-40B4-BE49-F238E27FC236}">
                <a16:creationId xmlns:a16="http://schemas.microsoft.com/office/drawing/2014/main" id="{6591F14E-148A-442D-840C-56DB95849266}"/>
              </a:ext>
            </a:extLst>
          </p:cNvPr>
          <p:cNvSpPr>
            <a:spLocks noGrp="1"/>
          </p:cNvSpPr>
          <p:nvPr>
            <p:ph sz="half" idx="2"/>
          </p:nvPr>
        </p:nvSpPr>
        <p:spPr>
          <a:xfrm>
            <a:off x="7135316" y="3460228"/>
            <a:ext cx="4317167" cy="1138006"/>
          </a:xfrm>
          <a:ln>
            <a:solidFill>
              <a:srgbClr val="FFC000"/>
            </a:solidFill>
          </a:ln>
        </p:spPr>
        <p:txBody>
          <a:bodyPr>
            <a:normAutofit fontScale="92500" lnSpcReduction="20000"/>
          </a:bodyPr>
          <a:lstStyle/>
          <a:p>
            <a:r>
              <a:rPr lang="ru-RU" sz="2000" b="1" dirty="0"/>
              <a:t>Статистическая ставка привлечения заемных средств – при отсутствии приоритетной ставки</a:t>
            </a:r>
          </a:p>
          <a:p>
            <a:endParaRPr lang="ru-RU" sz="2000" b="1" dirty="0"/>
          </a:p>
          <a:p>
            <a:endParaRPr lang="ru-RU" sz="2000" b="1" dirty="0"/>
          </a:p>
          <a:p>
            <a:pPr marL="0" indent="0">
              <a:buNone/>
            </a:pPr>
            <a:endParaRPr lang="ru-RU" sz="2000" b="1" dirty="0"/>
          </a:p>
        </p:txBody>
      </p:sp>
      <p:cxnSp>
        <p:nvCxnSpPr>
          <p:cNvPr id="9" name="Прямая со стрелкой 8">
            <a:extLst>
              <a:ext uri="{FF2B5EF4-FFF2-40B4-BE49-F238E27FC236}">
                <a16:creationId xmlns:a16="http://schemas.microsoft.com/office/drawing/2014/main" id="{9C1493D5-D853-46E1-BAC6-F463AFD8CDDE}"/>
              </a:ext>
            </a:extLst>
          </p:cNvPr>
          <p:cNvCxnSpPr>
            <a:cxnSpLocks/>
            <a:endCxn id="7" idx="0"/>
          </p:cNvCxnSpPr>
          <p:nvPr/>
        </p:nvCxnSpPr>
        <p:spPr>
          <a:xfrm>
            <a:off x="6970426" y="2654508"/>
            <a:ext cx="2323474" cy="80572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3" name="Прямая со стрелкой 12">
            <a:extLst>
              <a:ext uri="{FF2B5EF4-FFF2-40B4-BE49-F238E27FC236}">
                <a16:creationId xmlns:a16="http://schemas.microsoft.com/office/drawing/2014/main" id="{E760A431-6CD5-47D8-9EBF-688177496FD4}"/>
              </a:ext>
            </a:extLst>
          </p:cNvPr>
          <p:cNvCxnSpPr>
            <a:cxnSpLocks/>
            <a:stCxn id="5" idx="2"/>
            <a:endCxn id="6" idx="0"/>
          </p:cNvCxnSpPr>
          <p:nvPr/>
        </p:nvCxnSpPr>
        <p:spPr>
          <a:xfrm flipH="1">
            <a:off x="4420072" y="2654508"/>
            <a:ext cx="2437740" cy="77449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8" name="Прямоугольник 7">
            <a:extLst>
              <a:ext uri="{FF2B5EF4-FFF2-40B4-BE49-F238E27FC236}">
                <a16:creationId xmlns:a16="http://schemas.microsoft.com/office/drawing/2014/main" id="{DADF5EC7-0CE3-4D6E-9A89-0BE87B3457FF}"/>
              </a:ext>
            </a:extLst>
          </p:cNvPr>
          <p:cNvSpPr/>
          <p:nvPr/>
        </p:nvSpPr>
        <p:spPr>
          <a:xfrm>
            <a:off x="2263140" y="5261548"/>
            <a:ext cx="9189343" cy="9144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u-RU" dirty="0">
                <a:solidFill>
                  <a:schemeClr val="tx1"/>
                </a:solidFill>
              </a:rPr>
              <a:t>*Ставки по нерыночным займам, например, между  взаимозависимыми лицами, не могут применяться  в качестве ставки дисконтирования, так как дисконтирование должно формировать справедливую стоимость актива</a:t>
            </a:r>
          </a:p>
        </p:txBody>
      </p:sp>
    </p:spTree>
    <p:extLst>
      <p:ext uri="{BB962C8B-B14F-4D97-AF65-F5344CB8AC3E}">
        <p14:creationId xmlns:p14="http://schemas.microsoft.com/office/powerpoint/2010/main" val="26776149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Объект 5">
            <a:extLst>
              <a:ext uri="{FF2B5EF4-FFF2-40B4-BE49-F238E27FC236}">
                <a16:creationId xmlns:a16="http://schemas.microsoft.com/office/drawing/2014/main" id="{6E01581C-FEEC-403B-8DC7-88C98B527E6B}"/>
              </a:ext>
            </a:extLst>
          </p:cNvPr>
          <p:cNvSpPr>
            <a:spLocks noGrp="1"/>
          </p:cNvSpPr>
          <p:nvPr>
            <p:ph idx="1"/>
          </p:nvPr>
        </p:nvSpPr>
        <p:spPr>
          <a:xfrm>
            <a:off x="4437089" y="446088"/>
            <a:ext cx="7465101" cy="6209545"/>
          </a:xfrm>
        </p:spPr>
        <p:style>
          <a:lnRef idx="2">
            <a:schemeClr val="accent1"/>
          </a:lnRef>
          <a:fillRef idx="1">
            <a:schemeClr val="lt1"/>
          </a:fillRef>
          <a:effectRef idx="0">
            <a:schemeClr val="accent1"/>
          </a:effectRef>
          <a:fontRef idx="minor">
            <a:schemeClr val="dk1"/>
          </a:fontRef>
        </p:style>
        <p:txBody>
          <a:bodyPr>
            <a:normAutofit lnSpcReduction="10000"/>
          </a:bodyPr>
          <a:lstStyle/>
          <a:p>
            <a:pPr marL="0" indent="0" algn="just">
              <a:buNone/>
            </a:pPr>
            <a:r>
              <a:rPr lang="ru-RU" sz="2000" b="1" dirty="0"/>
              <a:t>	</a:t>
            </a:r>
            <a:r>
              <a:rPr lang="ru-RU" b="1" dirty="0"/>
              <a:t>Ставка привлечения – это ставка, по которой арендатор привлекает или мог бы привлечь заемные средства на срок, сопоставимый со сроком аренды (</a:t>
            </a:r>
            <a:r>
              <a:rPr lang="ru-RU" b="1" dirty="0" err="1"/>
              <a:t>абз</a:t>
            </a:r>
            <a:r>
              <a:rPr lang="ru-RU" b="1" dirty="0"/>
              <a:t>.  2 п. 15 ФСБУ 25/2018).</a:t>
            </a:r>
          </a:p>
          <a:p>
            <a:pPr marL="0" indent="0" algn="just">
              <a:buNone/>
            </a:pPr>
            <a:r>
              <a:rPr lang="ru-RU" b="1" dirty="0"/>
              <a:t>	При этом, Минфин РФ считает, что целесообразно использовать  более широкий перечень критериев сопоставимости (по сумме, сроку, характеру обеспечения и экономическим условиям), установленный в Приложении А МСФО </a:t>
            </a:r>
            <a:r>
              <a:rPr lang="en-US" b="1" dirty="0"/>
              <a:t>(IFRS) 16 «</a:t>
            </a:r>
            <a:r>
              <a:rPr lang="ru-RU" b="1" dirty="0"/>
              <a:t>Аренда». </a:t>
            </a:r>
          </a:p>
          <a:p>
            <a:pPr marL="0" indent="0" algn="just">
              <a:buNone/>
            </a:pPr>
            <a:r>
              <a:rPr lang="ru-RU" sz="1600" dirty="0"/>
              <a:t>(письмо Минфина России от 20 сентября 2022 г. № 07-01-10/90853) </a:t>
            </a:r>
          </a:p>
          <a:p>
            <a:pPr marL="0" indent="0" algn="just">
              <a:buNone/>
            </a:pPr>
            <a:r>
              <a:rPr lang="ru-RU" b="1" dirty="0"/>
              <a:t>	И хотя ФСБУ 25/2018 не устанавливает такого широкого перечня сопоставимых критериев, как МСФО </a:t>
            </a:r>
            <a:r>
              <a:rPr lang="en-US" b="1" dirty="0"/>
              <a:t>(IFRS) 16</a:t>
            </a:r>
            <a:r>
              <a:rPr lang="ru-RU" b="1" dirty="0"/>
              <a:t>, игнорировать эти критерии было бы не правильно. 	Например, нельзя считать сопоставимой ставку по кредиту, который компания получила ранее, занимаясь совсем другим видом деятельности.  Либо за период с даты получения кредита  до даты определения ставки дисконтирования кредитный рейтинг компании значительно повысился. Очевидно, что в новых условиях ставка по  кредиту была бы другой.</a:t>
            </a:r>
          </a:p>
          <a:p>
            <a:pPr marL="0" indent="0" algn="just">
              <a:buNone/>
            </a:pPr>
            <a:r>
              <a:rPr lang="ru-RU" b="1" dirty="0"/>
              <a:t>	Поэтому мы в своей консультации рассмотрим все критерии сопоставимости договоров кредита (займа) и аренды.</a:t>
            </a:r>
          </a:p>
        </p:txBody>
      </p:sp>
      <p:sp>
        <p:nvSpPr>
          <p:cNvPr id="7" name="Текст 6">
            <a:extLst>
              <a:ext uri="{FF2B5EF4-FFF2-40B4-BE49-F238E27FC236}">
                <a16:creationId xmlns:a16="http://schemas.microsoft.com/office/drawing/2014/main" id="{A01F0E46-13F8-471C-8E44-4B4A6761AF43}"/>
              </a:ext>
            </a:extLst>
          </p:cNvPr>
          <p:cNvSpPr>
            <a:spLocks noGrp="1"/>
          </p:cNvSpPr>
          <p:nvPr>
            <p:ph type="body" sz="half" idx="2"/>
          </p:nvPr>
        </p:nvSpPr>
        <p:spPr>
          <a:xfrm>
            <a:off x="1289154" y="1598613"/>
            <a:ext cx="2908092" cy="4262436"/>
          </a:xfrm>
        </p:spPr>
        <p:txBody>
          <a:bodyPr/>
          <a:lstStyle/>
          <a:p>
            <a:pPr algn="ctr"/>
            <a:endParaRPr lang="ru-RU" sz="3200" b="1" cap="all" dirty="0">
              <a:solidFill>
                <a:prstClr val="black"/>
              </a:solidFill>
              <a:ea typeface="+mj-ea"/>
              <a:cs typeface="+mj-cs"/>
            </a:endParaRPr>
          </a:p>
          <a:p>
            <a:pPr algn="ctr"/>
            <a:r>
              <a:rPr lang="ru-RU" sz="2400" b="1" cap="all" dirty="0">
                <a:solidFill>
                  <a:prstClr val="black"/>
                </a:solidFill>
                <a:ea typeface="+mj-ea"/>
                <a:cs typeface="+mj-cs"/>
              </a:rPr>
              <a:t>Ставка привлечения СОБСТВЕННЫХ заемных средств</a:t>
            </a:r>
          </a:p>
          <a:p>
            <a:pPr algn="ctr"/>
            <a:r>
              <a:rPr lang="ru-RU" sz="1600" b="1" cap="all" dirty="0">
                <a:solidFill>
                  <a:prstClr val="black"/>
                </a:solidFill>
                <a:ea typeface="+mj-ea"/>
                <a:cs typeface="+mj-cs"/>
              </a:rPr>
              <a:t>(приоритетная ставка)</a:t>
            </a:r>
            <a:endParaRPr lang="ru-RU" sz="1600" dirty="0"/>
          </a:p>
        </p:txBody>
      </p:sp>
    </p:spTree>
    <p:extLst>
      <p:ext uri="{BB962C8B-B14F-4D97-AF65-F5344CB8AC3E}">
        <p14:creationId xmlns:p14="http://schemas.microsoft.com/office/powerpoint/2010/main" val="324322722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EA95D908-0416-4450-A143-1B1A08BD9B8C}"/>
              </a:ext>
            </a:extLst>
          </p:cNvPr>
          <p:cNvSpPr>
            <a:spLocks noGrp="1"/>
          </p:cNvSpPr>
          <p:nvPr>
            <p:ph idx="1"/>
          </p:nvPr>
        </p:nvSpPr>
        <p:spPr>
          <a:xfrm>
            <a:off x="4047345" y="509666"/>
            <a:ext cx="7899815" cy="5951095"/>
          </a:xfrm>
        </p:spPr>
        <p:style>
          <a:lnRef idx="2">
            <a:schemeClr val="accent1"/>
          </a:lnRef>
          <a:fillRef idx="1">
            <a:schemeClr val="lt1"/>
          </a:fillRef>
          <a:effectRef idx="0">
            <a:schemeClr val="accent1"/>
          </a:effectRef>
          <a:fontRef idx="minor">
            <a:schemeClr val="dk1"/>
          </a:fontRef>
        </p:style>
        <p:txBody>
          <a:bodyPr>
            <a:normAutofit fontScale="85000" lnSpcReduction="20000"/>
          </a:bodyPr>
          <a:lstStyle/>
          <a:p>
            <a:pPr marL="0" indent="0" algn="just">
              <a:buNone/>
            </a:pPr>
            <a:r>
              <a:rPr lang="ru-RU" sz="2000" b="1" dirty="0"/>
              <a:t>	</a:t>
            </a:r>
            <a:r>
              <a:rPr lang="ru-RU" sz="2100" b="1" dirty="0"/>
              <a:t>Условия  привлечения кредитов (займов) и условия аренды ОДНОВРЕМЕННО должны быть  сопоставимы по  следующим критериям:</a:t>
            </a:r>
          </a:p>
          <a:p>
            <a:pPr algn="just"/>
            <a:r>
              <a:rPr lang="ru-RU" sz="2100" dirty="0"/>
              <a:t>А. Суммы кредита  (займа) должна быть аналогична  стоимости ППА  (сопоставима со стоимостью с ППА). </a:t>
            </a:r>
            <a:r>
              <a:rPr lang="ru-RU" sz="2100" dirty="0">
                <a:highlight>
                  <a:srgbClr val="FFFF00"/>
                </a:highlight>
              </a:rPr>
              <a:t>По валюте</a:t>
            </a:r>
          </a:p>
          <a:p>
            <a:r>
              <a:rPr lang="ru-RU" sz="2100" dirty="0"/>
              <a:t>Б. Заемные средства привлекались на срок, аналогичный  сроку аренды (на сопоставимый срок).</a:t>
            </a:r>
          </a:p>
          <a:p>
            <a:pPr algn="just"/>
            <a:r>
              <a:rPr lang="ru-RU" sz="2100" dirty="0"/>
              <a:t>В. Экономические условия, при которых были получены заемные средства должны быть аналогичными (сопоставимыми) экономическим условиям, существующими на момент определения ставки дисконтирования.</a:t>
            </a:r>
          </a:p>
          <a:p>
            <a:pPr algn="just"/>
            <a:r>
              <a:rPr lang="ru-RU" sz="2100" dirty="0"/>
              <a:t>Г. Обеспечение по договору кредита (займа) должно быть имуществом, так как обеспечением договора аренды является сам предмет аренды (имущество).</a:t>
            </a:r>
          </a:p>
          <a:p>
            <a:pPr marL="0" indent="0" algn="ctr">
              <a:buNone/>
            </a:pPr>
            <a:r>
              <a:rPr lang="ru-RU" sz="2100" b="1" dirty="0"/>
              <a:t>	КАК СОПОСТАВИТЬ  ЭТИ ПОКАЗАТЕЛИ?</a:t>
            </a:r>
          </a:p>
          <a:p>
            <a:pPr marL="0" indent="0" algn="just">
              <a:buNone/>
            </a:pPr>
            <a:r>
              <a:rPr lang="ru-RU" sz="2100" b="1" dirty="0"/>
              <a:t>	</a:t>
            </a:r>
            <a:r>
              <a:rPr lang="ru-RU" sz="2100" dirty="0"/>
              <a:t>Критерии сопоставимости необходимо разработать самостоятельно и закрепить в учетной политике (п.7.1 ПБУ 1/2018 «Учетная политика организации»).</a:t>
            </a:r>
            <a:endParaRPr lang="en-US" sz="2100" dirty="0"/>
          </a:p>
          <a:p>
            <a:pPr marL="0" indent="0" algn="just">
              <a:buNone/>
            </a:pPr>
            <a:r>
              <a:rPr lang="ru-RU" sz="2100" dirty="0"/>
              <a:t>	Далее разберем каждый критерий в отдельности.</a:t>
            </a:r>
          </a:p>
          <a:p>
            <a:pPr marL="0" indent="0" algn="just">
              <a:buNone/>
            </a:pPr>
            <a:r>
              <a:rPr lang="ru-RU" sz="2000" b="1" dirty="0"/>
              <a:t>     </a:t>
            </a:r>
          </a:p>
        </p:txBody>
      </p:sp>
      <p:sp>
        <p:nvSpPr>
          <p:cNvPr id="4" name="Текст 3">
            <a:extLst>
              <a:ext uri="{FF2B5EF4-FFF2-40B4-BE49-F238E27FC236}">
                <a16:creationId xmlns:a16="http://schemas.microsoft.com/office/drawing/2014/main" id="{583D04F3-89F7-405D-96B5-F21A98090437}"/>
              </a:ext>
            </a:extLst>
          </p:cNvPr>
          <p:cNvSpPr>
            <a:spLocks noGrp="1"/>
          </p:cNvSpPr>
          <p:nvPr>
            <p:ph type="body" sz="half" idx="2"/>
          </p:nvPr>
        </p:nvSpPr>
        <p:spPr>
          <a:xfrm>
            <a:off x="1094282" y="1412095"/>
            <a:ext cx="2788171" cy="4262436"/>
          </a:xfrm>
        </p:spPr>
        <p:txBody>
          <a:bodyPr anchor="ctr">
            <a:normAutofit/>
          </a:bodyPr>
          <a:lstStyle/>
          <a:p>
            <a:pPr algn="ctr"/>
            <a:r>
              <a:rPr lang="ru-RU" sz="2000" b="1" cap="all" dirty="0">
                <a:solidFill>
                  <a:prstClr val="black"/>
                </a:solidFill>
              </a:rPr>
              <a:t>КРИТЕРИИ сопоставимости привлеченных кредитов (займов) с условиями  аренды.</a:t>
            </a:r>
            <a:endParaRPr lang="ru-RU" sz="2000" dirty="0"/>
          </a:p>
        </p:txBody>
      </p:sp>
    </p:spTree>
    <p:extLst>
      <p:ext uri="{BB962C8B-B14F-4D97-AF65-F5344CB8AC3E}">
        <p14:creationId xmlns:p14="http://schemas.microsoft.com/office/powerpoint/2010/main" val="291996211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464696" y="818902"/>
            <a:ext cx="3252866" cy="5220195"/>
          </a:xfrm>
        </p:spPr>
        <p:txBody>
          <a:bodyPr anchor="ctr">
            <a:normAutofit/>
          </a:bodyPr>
          <a:lstStyle/>
          <a:p>
            <a:pPr algn="ctr">
              <a:spcBef>
                <a:spcPts val="1000"/>
              </a:spcBef>
              <a:buClr>
                <a:schemeClr val="accent1"/>
              </a:buClr>
            </a:pP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А.СОПОСТАВИМОСТЬ СУММЫ КРЕДИТА (ЗАЙМА) И СТОИМОСТИ ППА</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17562" y="419724"/>
            <a:ext cx="8244588" cy="6205928"/>
          </a:xfrm>
          <a:ln>
            <a:solidFill>
              <a:srgbClr val="FFC000"/>
            </a:solidFill>
          </a:ln>
        </p:spPr>
        <p:txBody>
          <a:bodyPr>
            <a:normAutofit/>
          </a:bodyPr>
          <a:lstStyle/>
          <a:p>
            <a:pPr marL="0" indent="0" algn="just">
              <a:buNone/>
            </a:pPr>
            <a:r>
              <a:rPr lang="ru-RU" dirty="0"/>
              <a:t>	Кредит (заем) и стоимость ППА </a:t>
            </a:r>
            <a:r>
              <a:rPr lang="ru-RU" dirty="0">
                <a:highlight>
                  <a:srgbClr val="FFFF00"/>
                </a:highlight>
              </a:rPr>
              <a:t>должны быть в одной валюте</a:t>
            </a:r>
            <a:r>
              <a:rPr lang="ru-RU" dirty="0"/>
              <a:t>. Для сравнения суммы кредита (займа) и стоимости ППА необходимо сравнить сумму кредита (займа) и фактическую стоимость ППА. Проанализировать разницу, превышает ли она допустимое отклонение, установленное учетной политикой, или нет. </a:t>
            </a:r>
          </a:p>
          <a:p>
            <a:pPr marL="0" indent="0">
              <a:buNone/>
            </a:pPr>
            <a:r>
              <a:rPr lang="ru-RU" dirty="0"/>
              <a:t>Пример.</a:t>
            </a:r>
          </a:p>
          <a:p>
            <a:pPr marL="0" indent="0">
              <a:buNone/>
            </a:pPr>
            <a:r>
              <a:rPr lang="ru-RU" dirty="0"/>
              <a:t>Согласно учетной политике организации, если сумма кредита (займа) больше или меньше фактической стоимости  ППА не более, чем на 20%, то сумма кредита (займа) и стоимость ППА признаются аналогичными (сопоставимыми).</a:t>
            </a:r>
          </a:p>
          <a:p>
            <a:pPr marL="0" indent="0">
              <a:buNone/>
            </a:pPr>
            <a:r>
              <a:rPr lang="ru-RU" dirty="0"/>
              <a:t>Сумма кредита – 3 000 000 руб.</a:t>
            </a:r>
          </a:p>
          <a:p>
            <a:pPr marL="0" indent="0">
              <a:buNone/>
            </a:pPr>
            <a:r>
              <a:rPr lang="ru-RU" dirty="0"/>
              <a:t>Фактическая стоимость  ППА -  2 500 000 руб.</a:t>
            </a:r>
          </a:p>
          <a:p>
            <a:pPr marL="0" indent="0">
              <a:buNone/>
            </a:pPr>
            <a:r>
              <a:rPr lang="ru-RU" dirty="0"/>
              <a:t>Разница 500 000 руб.</a:t>
            </a:r>
          </a:p>
          <a:p>
            <a:pPr marL="0" indent="0">
              <a:buNone/>
            </a:pPr>
            <a:r>
              <a:rPr lang="ru-RU" dirty="0"/>
              <a:t>Допустимая разница  до 600 000 руб. (3 000 000*20%).</a:t>
            </a:r>
          </a:p>
          <a:p>
            <a:pPr marL="0" indent="0">
              <a:buNone/>
            </a:pPr>
            <a:r>
              <a:rPr lang="ru-RU" dirty="0"/>
              <a:t>Сумма кредита и стоимости ППА сопоставимы.</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flipV="1">
            <a:off x="2143594" y="6736141"/>
            <a:ext cx="3087973" cy="45719"/>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2267249621"/>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464695" y="818902"/>
            <a:ext cx="2983043" cy="5220195"/>
          </a:xfrm>
        </p:spPr>
        <p:txBody>
          <a:bodyPr anchor="ctr">
            <a:normAutofit/>
          </a:bodyPr>
          <a:lstStyle/>
          <a:p>
            <a:pPr algn="ctr">
              <a:spcBef>
                <a:spcPts val="1000"/>
              </a:spcBef>
              <a:buClr>
                <a:schemeClr val="accent1"/>
              </a:buClr>
            </a:pP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Б. СОПОСТАВИМОСТЬ СРОКОВ КРЕДИТА (ЗАЙМА) И АРЕНДЫ</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3552668" y="449706"/>
            <a:ext cx="8379501" cy="6250898"/>
          </a:xfrm>
          <a:ln>
            <a:solidFill>
              <a:srgbClr val="FFC000"/>
            </a:solidFill>
          </a:ln>
        </p:spPr>
        <p:txBody>
          <a:bodyPr>
            <a:normAutofit fontScale="92500" lnSpcReduction="20000"/>
          </a:bodyPr>
          <a:lstStyle/>
          <a:p>
            <a:pPr lvl="0" algn="just">
              <a:buClr>
                <a:srgbClr val="E78712"/>
              </a:buClr>
            </a:pPr>
            <a:r>
              <a:rPr lang="ru-RU" sz="1800" dirty="0">
                <a:solidFill>
                  <a:prstClr val="black">
                    <a:lumMod val="75000"/>
                    <a:lumOff val="25000"/>
                  </a:prstClr>
                </a:solidFill>
              </a:rPr>
              <a:t>	</a:t>
            </a:r>
            <a:r>
              <a:rPr lang="ru-RU" sz="1900" dirty="0">
                <a:solidFill>
                  <a:prstClr val="black">
                    <a:lumMod val="75000"/>
                    <a:lumOff val="25000"/>
                  </a:prstClr>
                </a:solidFill>
              </a:rPr>
              <a:t>Для сравнения срока кредита (займа) и срока</a:t>
            </a:r>
            <a:r>
              <a:rPr lang="ru-RU" sz="1900" dirty="0">
                <a:solidFill>
                  <a:prstClr val="black">
                    <a:lumMod val="75000"/>
                    <a:lumOff val="25000"/>
                  </a:prstClr>
                </a:solidFill>
                <a:highlight>
                  <a:srgbClr val="FFFF00"/>
                </a:highlight>
              </a:rPr>
              <a:t>*</a:t>
            </a:r>
            <a:r>
              <a:rPr lang="ru-RU" sz="1900" dirty="0">
                <a:solidFill>
                  <a:prstClr val="black">
                    <a:lumMod val="75000"/>
                    <a:lumOff val="25000"/>
                  </a:prstClr>
                </a:solidFill>
              </a:rPr>
              <a:t> аренды необходимо сравнить их величины. Проанализировать разницу, превышает ли она допустимое отклонение, установленное учетной политикой, или нет. </a:t>
            </a:r>
          </a:p>
          <a:p>
            <a:pPr lvl="0" algn="just">
              <a:buClr>
                <a:srgbClr val="E78712"/>
              </a:buClr>
            </a:pPr>
            <a:r>
              <a:rPr lang="ru-RU" sz="1900" dirty="0">
                <a:solidFill>
                  <a:prstClr val="black">
                    <a:lumMod val="75000"/>
                    <a:lumOff val="25000"/>
                  </a:prstClr>
                </a:solidFill>
              </a:rPr>
              <a:t>При сопоставлении сроков кредита (займа) и аренды сравниваются:</a:t>
            </a:r>
          </a:p>
          <a:p>
            <a:pPr marL="342900" lvl="0" indent="-342900" algn="just">
              <a:buClr>
                <a:srgbClr val="E78712"/>
              </a:buClr>
              <a:buFont typeface="Wingdings 3" charset="2"/>
              <a:buChar char=""/>
            </a:pPr>
            <a:r>
              <a:rPr lang="ru-RU" sz="1900" dirty="0">
                <a:solidFill>
                  <a:prstClr val="black">
                    <a:lumMod val="75000"/>
                    <a:lumOff val="25000"/>
                  </a:prstClr>
                </a:solidFill>
              </a:rPr>
              <a:t>Дата получения кредита  и дата начала аренды </a:t>
            </a:r>
            <a:r>
              <a:rPr lang="ru-RU" sz="1900" dirty="0">
                <a:solidFill>
                  <a:prstClr val="black">
                    <a:lumMod val="75000"/>
                    <a:lumOff val="25000"/>
                  </a:prstClr>
                </a:solidFill>
                <a:highlight>
                  <a:srgbClr val="FFFF00"/>
                </a:highlight>
              </a:rPr>
              <a:t>(дата изменения условий аренды).</a:t>
            </a:r>
            <a:endParaRPr lang="ru-RU" sz="1900" dirty="0">
              <a:solidFill>
                <a:prstClr val="black">
                  <a:lumMod val="75000"/>
                  <a:lumOff val="25000"/>
                </a:prstClr>
              </a:solidFill>
            </a:endParaRPr>
          </a:p>
          <a:p>
            <a:pPr marL="342900" lvl="0" indent="-342900" algn="just">
              <a:buClr>
                <a:srgbClr val="E78712"/>
              </a:buClr>
              <a:buFont typeface="Wingdings 3" charset="2"/>
              <a:buChar char=""/>
            </a:pPr>
            <a:r>
              <a:rPr lang="ru-RU" sz="1900" dirty="0">
                <a:solidFill>
                  <a:prstClr val="black">
                    <a:lumMod val="75000"/>
                    <a:lumOff val="25000"/>
                  </a:prstClr>
                </a:solidFill>
              </a:rPr>
              <a:t>Продолжительность договора кредита (займа) (на какой срок выдан) и </a:t>
            </a:r>
            <a:r>
              <a:rPr lang="ru-RU" sz="1900" dirty="0">
                <a:solidFill>
                  <a:prstClr val="black">
                    <a:lumMod val="75000"/>
                    <a:lumOff val="25000"/>
                  </a:prstClr>
                </a:solidFill>
                <a:highlight>
                  <a:srgbClr val="FFFF00"/>
                </a:highlight>
              </a:rPr>
              <a:t>продолжительность  срока*аренды.  </a:t>
            </a:r>
          </a:p>
          <a:p>
            <a:pPr lvl="0" algn="just">
              <a:buClr>
                <a:srgbClr val="E78712"/>
              </a:buClr>
            </a:pPr>
            <a:r>
              <a:rPr lang="ru-RU" sz="1900" b="1" dirty="0">
                <a:solidFill>
                  <a:prstClr val="black">
                    <a:lumMod val="75000"/>
                    <a:lumOff val="25000"/>
                  </a:prstClr>
                </a:solidFill>
              </a:rPr>
              <a:t>	Если отклонения не превышают допустимых значений, то сроки кредита (займа) и аренды считаются сопоставимыми.</a:t>
            </a:r>
            <a:endParaRPr lang="ru-RU" sz="1900" dirty="0">
              <a:solidFill>
                <a:prstClr val="black">
                  <a:lumMod val="75000"/>
                  <a:lumOff val="25000"/>
                </a:prstClr>
              </a:solidFill>
            </a:endParaRPr>
          </a:p>
          <a:p>
            <a:pPr algn="just"/>
            <a:r>
              <a:rPr lang="ru-RU" sz="1900" dirty="0"/>
              <a:t>	</a:t>
            </a:r>
            <a:r>
              <a:rPr lang="ru-RU" sz="1900" dirty="0">
                <a:highlight>
                  <a:srgbClr val="FFFF00"/>
                </a:highlight>
              </a:rPr>
              <a:t>Если разница между  датой кредита (займа) и датой начала аренды (датой  изменения условий аренды) превышает допустимое отклонение, можно внести корректировки при условии, что экономические условия на дату получении кредита (займа) и на дату начала аренды (изменения срока аренды) существенно  не изменились.</a:t>
            </a:r>
          </a:p>
          <a:p>
            <a:pPr algn="just"/>
            <a:r>
              <a:rPr lang="ru-RU" sz="1900" dirty="0"/>
              <a:t>	Методики корректировки описаны в следующем разделе             В. «СОПОСТАВИМОСТЬ ЭКОНОМИЧЕСКИХ УСЛОВИЙ».</a:t>
            </a:r>
          </a:p>
          <a:p>
            <a:pPr algn="just"/>
            <a:r>
              <a:rPr lang="ru-RU" sz="1900" dirty="0"/>
              <a:t>	Если же и дата получения кредита (займа) и экономические условия существенно изменились, то  применить ставку привлечения в качестве ставки дисконтирования не получится.</a:t>
            </a:r>
          </a:p>
        </p:txBody>
      </p:sp>
    </p:spTree>
    <p:extLst>
      <p:ext uri="{BB962C8B-B14F-4D97-AF65-F5344CB8AC3E}">
        <p14:creationId xmlns:p14="http://schemas.microsoft.com/office/powerpoint/2010/main" val="3408024941"/>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469037" y="1480278"/>
            <a:ext cx="3072983" cy="3897443"/>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В.СОПОСТАВИМОСТЬ ЭКОНОМИЧЕСКИХ УСЛОВИЙ</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4676930" y="491057"/>
            <a:ext cx="7435123" cy="6089625"/>
          </a:xfrm>
          <a:ln>
            <a:solidFill>
              <a:srgbClr val="FFC000"/>
            </a:solidFill>
          </a:ln>
        </p:spPr>
        <p:txBody>
          <a:bodyPr anchor="t">
            <a:normAutofit lnSpcReduction="10000"/>
          </a:bodyPr>
          <a:lstStyle/>
          <a:p>
            <a:pPr algn="just"/>
            <a:r>
              <a:rPr lang="ru-RU" b="1" dirty="0"/>
              <a:t>Экономические условия заемщика отражаются в размере ставки по полученному им кредиту (займу).</a:t>
            </a:r>
          </a:p>
          <a:p>
            <a:pPr algn="just"/>
            <a:r>
              <a:rPr lang="ru-RU" b="1" dirty="0"/>
              <a:t>В свою очередь, ставка по полученному кредиту (займу) включает в себя ключевую ставку банка и финансовый спред, который характеризует индивидуальное кредитное качество заемщика.</a:t>
            </a:r>
          </a:p>
          <a:p>
            <a:pPr algn="just"/>
            <a:endParaRPr lang="ru-RU" b="1" dirty="0"/>
          </a:p>
          <a:p>
            <a:pPr algn="just"/>
            <a:endParaRPr lang="ru-RU" b="1" dirty="0"/>
          </a:p>
          <a:p>
            <a:pPr marL="0" indent="0" algn="just">
              <a:buNone/>
            </a:pPr>
            <a:endParaRPr lang="ru-RU" b="1" dirty="0"/>
          </a:p>
          <a:p>
            <a:pPr marL="0" indent="0" algn="just">
              <a:buNone/>
            </a:pPr>
            <a:r>
              <a:rPr lang="ru-RU" b="1" dirty="0"/>
              <a:t> </a:t>
            </a:r>
          </a:p>
          <a:p>
            <a:pPr marL="0" indent="0" algn="just">
              <a:buNone/>
            </a:pPr>
            <a:endParaRPr lang="ru-RU" b="1" dirty="0"/>
          </a:p>
          <a:p>
            <a:pPr marL="0" indent="0" algn="just">
              <a:buNone/>
            </a:pPr>
            <a:endParaRPr lang="ru-RU" b="1" dirty="0"/>
          </a:p>
          <a:p>
            <a:pPr marL="0" indent="0" algn="just">
              <a:buNone/>
            </a:pPr>
            <a:r>
              <a:rPr lang="ru-RU" dirty="0"/>
              <a:t>Пример.</a:t>
            </a:r>
          </a:p>
          <a:p>
            <a:pPr marL="0" indent="0" algn="just">
              <a:buNone/>
            </a:pPr>
            <a:r>
              <a:rPr lang="ru-RU" dirty="0"/>
              <a:t>Ставка по кредиту </a:t>
            </a:r>
            <a:r>
              <a:rPr lang="en-US" dirty="0"/>
              <a:t>(Rr)</a:t>
            </a:r>
            <a:r>
              <a:rPr lang="ru-RU" dirty="0"/>
              <a:t> 18%, в том числе:</a:t>
            </a:r>
          </a:p>
          <a:p>
            <a:pPr marL="0" indent="0" algn="just">
              <a:buNone/>
            </a:pPr>
            <a:r>
              <a:rPr lang="ru-RU" dirty="0"/>
              <a:t>Ключевая ставка банка </a:t>
            </a:r>
            <a:r>
              <a:rPr lang="en-US" dirty="0"/>
              <a:t>(Rk)</a:t>
            </a:r>
            <a:r>
              <a:rPr lang="ru-RU" dirty="0"/>
              <a:t>  12%.</a:t>
            </a:r>
          </a:p>
          <a:p>
            <a:pPr marL="0" indent="0" algn="just">
              <a:buNone/>
            </a:pPr>
            <a:r>
              <a:rPr lang="ru-RU" dirty="0"/>
              <a:t>Финансовый спред заемщика </a:t>
            </a:r>
            <a:r>
              <a:rPr lang="en-US" dirty="0"/>
              <a:t>(F)</a:t>
            </a:r>
            <a:r>
              <a:rPr lang="ru-RU" dirty="0"/>
              <a:t> 6% = 18%-12%.</a:t>
            </a:r>
          </a:p>
          <a:p>
            <a:pPr marL="0" indent="0" algn="just">
              <a:buNone/>
            </a:pPr>
            <a:r>
              <a:rPr lang="ru-RU" dirty="0"/>
              <a:t>	</a:t>
            </a:r>
            <a:endParaRPr lang="en-US" dirty="0"/>
          </a:p>
          <a:p>
            <a:pPr marL="0" indent="0" algn="just">
              <a:buNone/>
            </a:pPr>
            <a:endParaRPr lang="ru-RU" sz="2000" dirty="0"/>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659568" y="4631960"/>
            <a:ext cx="3087973" cy="194766"/>
          </a:xfrm>
        </p:spPr>
        <p:txBody>
          <a:bodyPr>
            <a:normAutofit fontScale="25000" lnSpcReduction="20000"/>
          </a:bodyPr>
          <a:lstStyle/>
          <a:p>
            <a:pPr algn="just"/>
            <a:r>
              <a:rPr lang="ru-RU" sz="3200" b="1" dirty="0"/>
              <a:t>	</a:t>
            </a:r>
          </a:p>
        </p:txBody>
      </p:sp>
      <p:sp>
        <p:nvSpPr>
          <p:cNvPr id="5" name="Прямоугольник 4">
            <a:extLst>
              <a:ext uri="{FF2B5EF4-FFF2-40B4-BE49-F238E27FC236}">
                <a16:creationId xmlns:a16="http://schemas.microsoft.com/office/drawing/2014/main" id="{92054ADB-9342-4E38-8659-76EB508590DE}"/>
              </a:ext>
            </a:extLst>
          </p:cNvPr>
          <p:cNvSpPr/>
          <p:nvPr/>
        </p:nvSpPr>
        <p:spPr>
          <a:xfrm>
            <a:off x="5156612" y="2299114"/>
            <a:ext cx="5876144" cy="393492"/>
          </a:xfrm>
          <a:prstGeom prst="rect">
            <a:avLst/>
          </a:prstGeom>
          <a:ln>
            <a:solidFill>
              <a:srgbClr val="FFC000"/>
            </a:solidFill>
          </a:ln>
        </p:spPr>
        <p:style>
          <a:lnRef idx="2">
            <a:schemeClr val="accent6"/>
          </a:lnRef>
          <a:fillRef idx="1">
            <a:schemeClr val="lt1"/>
          </a:fillRef>
          <a:effectRef idx="0">
            <a:schemeClr val="accent6"/>
          </a:effectRef>
          <a:fontRef idx="minor">
            <a:schemeClr val="dk1"/>
          </a:fontRef>
        </p:style>
        <p:txBody>
          <a:bodyPr rtlCol="0" anchor="ctr"/>
          <a:lstStyle/>
          <a:p>
            <a:pPr algn="ctr"/>
            <a:r>
              <a:rPr lang="ru-RU" dirty="0"/>
              <a:t>СТАВКА ПО КРЕДИТУ </a:t>
            </a:r>
            <a:r>
              <a:rPr lang="en-US" dirty="0">
                <a:ln w="0"/>
                <a:solidFill>
                  <a:schemeClr val="tx1"/>
                </a:solidFill>
                <a:effectLst>
                  <a:outerShdw blurRad="38100" dist="19050" dir="2700000" algn="tl" rotWithShape="0">
                    <a:schemeClr val="dk1">
                      <a:alpha val="40000"/>
                    </a:schemeClr>
                  </a:outerShdw>
                </a:effectLst>
              </a:rPr>
              <a:t>(Rr) </a:t>
            </a:r>
            <a:r>
              <a:rPr lang="ru-RU" dirty="0"/>
              <a:t>ВКЛЮЧАЕТ В СЕБЯ</a:t>
            </a:r>
          </a:p>
        </p:txBody>
      </p:sp>
      <p:sp>
        <p:nvSpPr>
          <p:cNvPr id="6" name="Прямоугольник 5">
            <a:extLst>
              <a:ext uri="{FF2B5EF4-FFF2-40B4-BE49-F238E27FC236}">
                <a16:creationId xmlns:a16="http://schemas.microsoft.com/office/drawing/2014/main" id="{451478C5-8FBC-4F9F-82E7-2035FF453FF7}"/>
              </a:ext>
            </a:extLst>
          </p:cNvPr>
          <p:cNvSpPr/>
          <p:nvPr/>
        </p:nvSpPr>
        <p:spPr>
          <a:xfrm>
            <a:off x="4721899" y="2891231"/>
            <a:ext cx="3087973" cy="1180475"/>
          </a:xfrm>
          <a:prstGeom prst="rect">
            <a:avLst/>
          </a:prstGeom>
          <a:ln>
            <a:solidFill>
              <a:srgbClr val="FFC000"/>
            </a:solidFill>
          </a:ln>
        </p:spPr>
        <p:style>
          <a:lnRef idx="2">
            <a:schemeClr val="accent6"/>
          </a:lnRef>
          <a:fillRef idx="1">
            <a:schemeClr val="lt1"/>
          </a:fillRef>
          <a:effectRef idx="0">
            <a:schemeClr val="accent6"/>
          </a:effectRef>
          <a:fontRef idx="minor">
            <a:schemeClr val="dk1"/>
          </a:fontRef>
        </p:style>
        <p:txBody>
          <a:bodyPr rtlCol="0" anchor="ctr"/>
          <a:lstStyle/>
          <a:p>
            <a:pPr algn="ctr"/>
            <a:r>
              <a:rPr lang="ru-RU" dirty="0"/>
              <a:t>Ключевая ставка банка </a:t>
            </a:r>
            <a:r>
              <a:rPr lang="ru-RU" dirty="0">
                <a:ln w="0"/>
                <a:solidFill>
                  <a:schemeClr val="tx1"/>
                </a:solidFill>
                <a:effectLst>
                  <a:outerShdw blurRad="38100" dist="19050" dir="2700000" algn="tl" rotWithShape="0">
                    <a:schemeClr val="dk1">
                      <a:alpha val="40000"/>
                    </a:schemeClr>
                  </a:outerShdw>
                </a:effectLst>
              </a:rPr>
              <a:t>(</a:t>
            </a:r>
            <a:r>
              <a:rPr lang="en-US" dirty="0">
                <a:ln w="0"/>
                <a:solidFill>
                  <a:schemeClr val="tx1"/>
                </a:solidFill>
                <a:effectLst>
                  <a:outerShdw blurRad="38100" dist="19050" dir="2700000" algn="tl" rotWithShape="0">
                    <a:schemeClr val="dk1">
                      <a:alpha val="40000"/>
                    </a:schemeClr>
                  </a:outerShdw>
                </a:effectLst>
              </a:rPr>
              <a:t>Rk)</a:t>
            </a:r>
            <a:endParaRPr lang="ru-RU" dirty="0"/>
          </a:p>
        </p:txBody>
      </p:sp>
      <p:sp>
        <p:nvSpPr>
          <p:cNvPr id="7" name="Прямоугольник 6">
            <a:extLst>
              <a:ext uri="{FF2B5EF4-FFF2-40B4-BE49-F238E27FC236}">
                <a16:creationId xmlns:a16="http://schemas.microsoft.com/office/drawing/2014/main" id="{638BFE41-F809-42D1-9E54-F69090FC705F}"/>
              </a:ext>
            </a:extLst>
          </p:cNvPr>
          <p:cNvSpPr/>
          <p:nvPr/>
        </p:nvSpPr>
        <p:spPr>
          <a:xfrm rot="10800000" flipH="1" flipV="1">
            <a:off x="8821711" y="2891231"/>
            <a:ext cx="3087973" cy="1180475"/>
          </a:xfrm>
          <a:prstGeom prst="rect">
            <a:avLst/>
          </a:prstGeom>
          <a:ln>
            <a:solidFill>
              <a:srgbClr val="FFC000"/>
            </a:solidFill>
          </a:ln>
        </p:spPr>
        <p:style>
          <a:lnRef idx="2">
            <a:schemeClr val="accent6"/>
          </a:lnRef>
          <a:fillRef idx="1">
            <a:schemeClr val="lt1"/>
          </a:fillRef>
          <a:effectRef idx="0">
            <a:schemeClr val="accent6"/>
          </a:effectRef>
          <a:fontRef idx="minor">
            <a:schemeClr val="dk1"/>
          </a:fontRef>
        </p:style>
        <p:txBody>
          <a:bodyPr rtlCol="0" anchor="ctr"/>
          <a:lstStyle/>
          <a:p>
            <a:pPr algn="ctr"/>
            <a:r>
              <a:rPr lang="ru-RU" dirty="0"/>
              <a:t>Финансовый спред </a:t>
            </a:r>
            <a:r>
              <a:rPr lang="en-US" dirty="0">
                <a:ln w="0"/>
                <a:solidFill>
                  <a:schemeClr val="tx1"/>
                </a:solidFill>
                <a:effectLst>
                  <a:outerShdw blurRad="38100" dist="19050" dir="2700000" algn="tl" rotWithShape="0">
                    <a:schemeClr val="dk1">
                      <a:alpha val="40000"/>
                    </a:schemeClr>
                  </a:outerShdw>
                </a:effectLst>
              </a:rPr>
              <a:t>(F)</a:t>
            </a:r>
            <a:r>
              <a:rPr lang="en-US" sz="1700" b="1" dirty="0">
                <a:solidFill>
                  <a:prstClr val="black">
                    <a:lumMod val="75000"/>
                    <a:lumOff val="25000"/>
                  </a:prstClr>
                </a:solidFill>
              </a:rPr>
              <a:t> </a:t>
            </a:r>
            <a:r>
              <a:rPr lang="ru-RU" sz="1700" b="1" dirty="0">
                <a:solidFill>
                  <a:prstClr val="black">
                    <a:lumMod val="75000"/>
                    <a:lumOff val="25000"/>
                  </a:prstClr>
                </a:solidFill>
              </a:rPr>
              <a:t> </a:t>
            </a:r>
            <a:r>
              <a:rPr lang="en-US" sz="1700" b="1" dirty="0">
                <a:solidFill>
                  <a:prstClr val="black">
                    <a:lumMod val="75000"/>
                    <a:lumOff val="25000"/>
                  </a:prstClr>
                </a:solidFill>
              </a:rPr>
              <a:t>F= Rr-</a:t>
            </a:r>
            <a:r>
              <a:rPr lang="en-US" sz="1700" b="1" dirty="0" err="1">
                <a:solidFill>
                  <a:prstClr val="black">
                    <a:lumMod val="75000"/>
                    <a:lumOff val="25000"/>
                  </a:prstClr>
                </a:solidFill>
              </a:rPr>
              <a:t>Rk</a:t>
            </a:r>
            <a:endParaRPr lang="ru-RU" dirty="0"/>
          </a:p>
        </p:txBody>
      </p:sp>
      <p:cxnSp>
        <p:nvCxnSpPr>
          <p:cNvPr id="9" name="Прямая со стрелкой 8">
            <a:extLst>
              <a:ext uri="{FF2B5EF4-FFF2-40B4-BE49-F238E27FC236}">
                <a16:creationId xmlns:a16="http://schemas.microsoft.com/office/drawing/2014/main" id="{DF7FE683-EFC4-4316-B266-537B83A8E8DF}"/>
              </a:ext>
            </a:extLst>
          </p:cNvPr>
          <p:cNvCxnSpPr>
            <a:stCxn id="5" idx="2"/>
            <a:endCxn id="6" idx="0"/>
          </p:cNvCxnSpPr>
          <p:nvPr/>
        </p:nvCxnSpPr>
        <p:spPr>
          <a:xfrm flipH="1">
            <a:off x="6265886" y="2692606"/>
            <a:ext cx="1828798" cy="19862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1" name="Прямая со стрелкой 10">
            <a:extLst>
              <a:ext uri="{FF2B5EF4-FFF2-40B4-BE49-F238E27FC236}">
                <a16:creationId xmlns:a16="http://schemas.microsoft.com/office/drawing/2014/main" id="{394F759B-4322-4FDD-B85B-4B1D289707DA}"/>
              </a:ext>
            </a:extLst>
          </p:cNvPr>
          <p:cNvCxnSpPr>
            <a:cxnSpLocks/>
            <a:stCxn id="5" idx="2"/>
            <a:endCxn id="7" idx="0"/>
          </p:cNvCxnSpPr>
          <p:nvPr/>
        </p:nvCxnSpPr>
        <p:spPr>
          <a:xfrm>
            <a:off x="8094684" y="2692606"/>
            <a:ext cx="2271014" cy="19862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5273811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theme/theme1.xml><?xml version="1.0" encoding="utf-8"?>
<a:theme xmlns:a="http://schemas.openxmlformats.org/drawingml/2006/main" name="Легкий дым">
  <a:themeElements>
    <a:clrScheme name="Легкий дым">
      <a:dk1>
        <a:sysClr val="windowText" lastClr="000000"/>
      </a:dk1>
      <a:lt1>
        <a:sysClr val="window" lastClr="FFFFFF"/>
      </a:lt1>
      <a:dk2>
        <a:srgbClr val="647252"/>
      </a:dk2>
      <a:lt2>
        <a:srgbClr val="EAE8CF"/>
      </a:lt2>
      <a:accent1>
        <a:srgbClr val="E78712"/>
      </a:accent1>
      <a:accent2>
        <a:srgbClr val="B73C26"/>
      </a:accent2>
      <a:accent3>
        <a:srgbClr val="865331"/>
      </a:accent3>
      <a:accent4>
        <a:srgbClr val="B38648"/>
      </a:accent4>
      <a:accent5>
        <a:srgbClr val="BBB473"/>
      </a:accent5>
      <a:accent6>
        <a:srgbClr val="849276"/>
      </a:accent6>
      <a:hlink>
        <a:srgbClr val="FDAB2A"/>
      </a:hlink>
      <a:folHlink>
        <a:srgbClr val="CCB182"/>
      </a:folHlink>
    </a:clrScheme>
    <a:fontScheme name="Легкий дым">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Легкий дым">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54F6613E-5ED7-40ED-90A8-F639BE712C0E}"/>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Override1.xml><?xml version="1.0" encoding="utf-8"?>
<a:themeOverride xmlns:a="http://schemas.openxmlformats.org/drawingml/2006/main">
  <a:clrScheme name="Легкий дым">
    <a:dk1>
      <a:sysClr val="windowText" lastClr="000000"/>
    </a:dk1>
    <a:lt1>
      <a:sysClr val="window" lastClr="FFFFFF"/>
    </a:lt1>
    <a:dk2>
      <a:srgbClr val="647252"/>
    </a:dk2>
    <a:lt2>
      <a:srgbClr val="EAE8CF"/>
    </a:lt2>
    <a:accent1>
      <a:srgbClr val="E78712"/>
    </a:accent1>
    <a:accent2>
      <a:srgbClr val="B73C26"/>
    </a:accent2>
    <a:accent3>
      <a:srgbClr val="865331"/>
    </a:accent3>
    <a:accent4>
      <a:srgbClr val="B38648"/>
    </a:accent4>
    <a:accent5>
      <a:srgbClr val="BBB473"/>
    </a:accent5>
    <a:accent6>
      <a:srgbClr val="849276"/>
    </a:accent6>
    <a:hlink>
      <a:srgbClr val="FDAB2A"/>
    </a:hlink>
    <a:folHlink>
      <a:srgbClr val="CCB182"/>
    </a:folHlink>
  </a:clrScheme>
</a:themeOverride>
</file>

<file path=ppt/theme/themeOverride2.xml><?xml version="1.0" encoding="utf-8"?>
<a:themeOverride xmlns:a="http://schemas.openxmlformats.org/drawingml/2006/main">
  <a:clrScheme name="Легкий дым">
    <a:dk1>
      <a:sysClr val="windowText" lastClr="000000"/>
    </a:dk1>
    <a:lt1>
      <a:sysClr val="window" lastClr="FFFFFF"/>
    </a:lt1>
    <a:dk2>
      <a:srgbClr val="647252"/>
    </a:dk2>
    <a:lt2>
      <a:srgbClr val="EAE8CF"/>
    </a:lt2>
    <a:accent1>
      <a:srgbClr val="E78712"/>
    </a:accent1>
    <a:accent2>
      <a:srgbClr val="B73C26"/>
    </a:accent2>
    <a:accent3>
      <a:srgbClr val="865331"/>
    </a:accent3>
    <a:accent4>
      <a:srgbClr val="B38648"/>
    </a:accent4>
    <a:accent5>
      <a:srgbClr val="BBB473"/>
    </a:accent5>
    <a:accent6>
      <a:srgbClr val="849276"/>
    </a:accent6>
    <a:hlink>
      <a:srgbClr val="FDAB2A"/>
    </a:hlink>
    <a:folHlink>
      <a:srgbClr val="CCB182"/>
    </a:folHlink>
  </a:clrScheme>
</a:themeOverride>
</file>

<file path=docProps/app.xml><?xml version="1.0" encoding="utf-8"?>
<Properties xmlns="http://schemas.openxmlformats.org/officeDocument/2006/extended-properties" xmlns:vt="http://schemas.openxmlformats.org/officeDocument/2006/docPropsVTypes">
  <Template/>
  <TotalTime>35597</TotalTime>
  <Words>4220</Words>
  <Application>Microsoft Office PowerPoint</Application>
  <PresentationFormat>Широкоэкранный</PresentationFormat>
  <Paragraphs>311</Paragraphs>
  <Slides>31</Slides>
  <Notes>5</Notes>
  <HiddenSlides>0</HiddenSlides>
  <MMClips>0</MMClips>
  <ScaleCrop>false</ScaleCrop>
  <HeadingPairs>
    <vt:vector size="6" baseType="variant">
      <vt:variant>
        <vt:lpstr>Использованные шрифты</vt:lpstr>
      </vt:variant>
      <vt:variant>
        <vt:i4>5</vt:i4>
      </vt:variant>
      <vt:variant>
        <vt:lpstr>Тема</vt:lpstr>
      </vt:variant>
      <vt:variant>
        <vt:i4>1</vt:i4>
      </vt:variant>
      <vt:variant>
        <vt:lpstr>Заголовки слайдов</vt:lpstr>
      </vt:variant>
      <vt:variant>
        <vt:i4>31</vt:i4>
      </vt:variant>
    </vt:vector>
  </HeadingPairs>
  <TitlesOfParts>
    <vt:vector size="37" baseType="lpstr">
      <vt:lpstr>Arial</vt:lpstr>
      <vt:lpstr>Calibri</vt:lpstr>
      <vt:lpstr>Century Gothic</vt:lpstr>
      <vt:lpstr>Times New Roman</vt:lpstr>
      <vt:lpstr>Wingdings 3</vt:lpstr>
      <vt:lpstr>Легкий дым</vt:lpstr>
      <vt:lpstr>СТАВКА ДИСКОНТИРОВАНИЯ</vt:lpstr>
      <vt:lpstr>Презентация PowerPoint</vt:lpstr>
      <vt:lpstr>Презентация PowerPoint</vt:lpstr>
      <vt:lpstr>СТАВКА ПРИВЛЕЧЕНИЯ ДОПОЛНИТЕЛЬНЫХ ЗАЕМНЫХ  СРЕДСТВ</vt:lpstr>
      <vt:lpstr>Презентация PowerPoint</vt:lpstr>
      <vt:lpstr>Презентация PowerPoint</vt:lpstr>
      <vt:lpstr>А.СОПОСТАВИМОСТЬ СУММЫ КРЕДИТА (ЗАЙМА) И СТОИМОСТИ ППА</vt:lpstr>
      <vt:lpstr>Б. СОПОСТАВИМОСТЬ СРОКОВ КРЕДИТА (ЗАЙМА) И АРЕНДЫ</vt:lpstr>
      <vt:lpstr>В.СОПОСТАВИМОСТЬ ЭКОНОМИЧЕСКИХ УСЛОВИЙ</vt:lpstr>
      <vt:lpstr>В. СОПОСТАВИМОСТЬ ЭКОНОМИЧЕСКИХ УСЛОВИЙ (продолжение)</vt:lpstr>
      <vt:lpstr>В. СОПОСТАВИМОСТЬ ЭКОНОМИЧЕСКИХ УСЛОВИЙ (продолжение)</vt:lpstr>
      <vt:lpstr>Презентация PowerPoint</vt:lpstr>
      <vt:lpstr>Презентация PowerPoint</vt:lpstr>
      <vt:lpstr>Презентация PowerPoint</vt:lpstr>
      <vt:lpstr>Презентация PowerPoint</vt:lpstr>
      <vt:lpstr>КОРРЕКТИРОВКИ СТАВКИ ПРИВЛЕЧЕНИЯ ДЛЯ ИСПОЛЬЗОВАНИЯ ЕЁ В КАЧЕСТВЕ СТАВКИ ДИСКОНТИРОВАНИЯ. Второй метод.</vt:lpstr>
      <vt:lpstr>КОРРЕКТИРОВКИ СТАВКИ ПРИВЛЕЧЕНИЯ ДЛЯ ИСПОЛЬЗОВАНИЯ ЕЁ В КАЧЕСТВЕ СТАВКИ ДИСКОНТИРОВАНИЯ. Второй  метод. (Пример)</vt:lpstr>
      <vt:lpstr>Презентация PowerPoint</vt:lpstr>
      <vt:lpstr>Презентация PowerPoint</vt:lpstr>
      <vt:lpstr>Презентация PowerPoint</vt:lpstr>
      <vt:lpstr>СТАВКА  ПРИВЛЕЧЕНИЯ ПРИ ОТСУТСТВИИ ЗАЕМНЫХ СРЕДСТВ У АРЕНДАТОРА</vt:lpstr>
      <vt:lpstr>Ставка привлечения сопоставимых компаний</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СРОК АРЕНЫ</dc:title>
  <dc:creator>Татьяна Назарова</dc:creator>
  <cp:lastModifiedBy>Татьяна Назарова</cp:lastModifiedBy>
  <cp:revision>38</cp:revision>
  <dcterms:created xsi:type="dcterms:W3CDTF">2023-10-13T11:17:16Z</dcterms:created>
  <dcterms:modified xsi:type="dcterms:W3CDTF">2024-01-23T10:36:52Z</dcterms:modified>
</cp:coreProperties>
</file>

<file path=docProps/thumbnail.jpeg>
</file>